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.xml" ContentType="application/vnd.openxmlformats-officedocument.presentationml.notesSlide+xml"/>
  <Override PartName="/ppt/tags/tag40.xml" ContentType="application/vnd.openxmlformats-officedocument.presentationml.tags+xml"/>
  <Override PartName="/ppt/notesSlides/notesSlide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8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87" r:id="rId3"/>
    <p:sldId id="289" r:id="rId4"/>
    <p:sldId id="257" r:id="rId5"/>
    <p:sldId id="277" r:id="rId6"/>
    <p:sldId id="264" r:id="rId7"/>
    <p:sldId id="293" r:id="rId8"/>
    <p:sldId id="294" r:id="rId9"/>
    <p:sldId id="295" r:id="rId10"/>
    <p:sldId id="296" r:id="rId11"/>
    <p:sldId id="279" r:id="rId12"/>
    <p:sldId id="267" r:id="rId13"/>
    <p:sldId id="297" r:id="rId14"/>
    <p:sldId id="312" r:id="rId15"/>
    <p:sldId id="292" r:id="rId16"/>
    <p:sldId id="298" r:id="rId17"/>
    <p:sldId id="299" r:id="rId18"/>
    <p:sldId id="300" r:id="rId19"/>
    <p:sldId id="301" r:id="rId20"/>
    <p:sldId id="302" r:id="rId21"/>
    <p:sldId id="313" r:id="rId22"/>
    <p:sldId id="307" r:id="rId23"/>
    <p:sldId id="304" r:id="rId24"/>
    <p:sldId id="314" r:id="rId25"/>
    <p:sldId id="329" r:id="rId26"/>
    <p:sldId id="330" r:id="rId27"/>
    <p:sldId id="306" r:id="rId28"/>
    <p:sldId id="309" r:id="rId29"/>
    <p:sldId id="311" r:id="rId30"/>
    <p:sldId id="262" r:id="rId31"/>
    <p:sldId id="263" r:id="rId32"/>
    <p:sldId id="310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卓 Vincent" initials="卓" lastIdx="1" clrIdx="0">
    <p:extLst>
      <p:ext uri="{19B8F6BF-5375-455C-9EA6-DF929625EA0E}">
        <p15:presenceInfo xmlns:p15="http://schemas.microsoft.com/office/powerpoint/2012/main" userId="94f7a2b8aec606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5A7FA9"/>
    <a:srgbClr val="D1D6D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2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9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61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75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675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953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3.xml"/><Relationship Id="rId7" Type="http://schemas.openxmlformats.org/officeDocument/2006/relationships/image" Target="../media/image1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26.xml"/><Relationship Id="rId7" Type="http://schemas.openxmlformats.org/officeDocument/2006/relationships/image" Target="../media/image1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27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33.xml"/><Relationship Id="rId7" Type="http://schemas.openxmlformats.org/officeDocument/2006/relationships/image" Target="../media/image10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36.xml"/><Relationship Id="rId7" Type="http://schemas.openxmlformats.org/officeDocument/2006/relationships/image" Target="../media/image21.png"/><Relationship Id="rId12" Type="http://schemas.openxmlformats.org/officeDocument/2006/relationships/image" Target="../media/image1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0.png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9.xml"/><Relationship Id="rId7" Type="http://schemas.openxmlformats.org/officeDocument/2006/relationships/image" Target="../media/image2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4.png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43.xml"/><Relationship Id="rId7" Type="http://schemas.openxmlformats.org/officeDocument/2006/relationships/image" Target="../media/image1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3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46.xml"/><Relationship Id="rId7" Type="http://schemas.openxmlformats.org/officeDocument/2006/relationships/image" Target="../media/image10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4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49.xml"/><Relationship Id="rId7" Type="http://schemas.openxmlformats.org/officeDocument/2006/relationships/image" Target="../media/image1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5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4.jp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52.xml"/><Relationship Id="rId7" Type="http://schemas.openxmlformats.org/officeDocument/2006/relationships/image" Target="../media/image10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.png"/><Relationship Id="rId5" Type="http://schemas.openxmlformats.org/officeDocument/2006/relationships/image" Target="../media/image30.jpg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5.xml"/><Relationship Id="rId7" Type="http://schemas.openxmlformats.org/officeDocument/2006/relationships/image" Target="../media/image33.jpeg"/><Relationship Id="rId12" Type="http://schemas.openxmlformats.org/officeDocument/2006/relationships/image" Target="../media/image34.jpe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2.jpeg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image" Target="../media/image31.jpe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59.xml"/><Relationship Id="rId7" Type="http://schemas.openxmlformats.org/officeDocument/2006/relationships/image" Target="../media/image10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.png"/><Relationship Id="rId5" Type="http://schemas.openxmlformats.org/officeDocument/2006/relationships/image" Target="../media/image36.jpeg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2.xml"/><Relationship Id="rId7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7.jpeg"/><Relationship Id="rId4" Type="http://schemas.openxmlformats.org/officeDocument/2006/relationships/slideLayout" Target="../slideLayouts/slideLayout7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5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37.jpe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7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67.xml"/><Relationship Id="rId10" Type="http://schemas.openxmlformats.org/officeDocument/2006/relationships/image" Target="../media/image11.png"/><Relationship Id="rId4" Type="http://schemas.openxmlformats.org/officeDocument/2006/relationships/tags" Target="../tags/tag66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0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7.jpe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7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2.xml"/><Relationship Id="rId10" Type="http://schemas.openxmlformats.org/officeDocument/2006/relationships/image" Target="../media/image11.png"/><Relationship Id="rId4" Type="http://schemas.openxmlformats.org/officeDocument/2006/relationships/tags" Target="../tags/tag71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75.xml"/><Relationship Id="rId7" Type="http://schemas.openxmlformats.org/officeDocument/2006/relationships/image" Target="../media/image10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2.png"/><Relationship Id="rId5" Type="http://schemas.openxmlformats.org/officeDocument/2006/relationships/image" Target="../media/image38.jpeg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Documents\Tencent%20Files\574576071\FileRecv\&#25340;&#35013;&#32032;&#26448;\&#20013;&#22269;&#39118;-64\\10\subject_holdright_98,158,134_0_lively_full_0.png" TargetMode="External"/><Relationship Id="rId3" Type="http://schemas.openxmlformats.org/officeDocument/2006/relationships/tags" Target="../tags/tag78.xml"/><Relationship Id="rId7" Type="http://schemas.openxmlformats.org/officeDocument/2006/relationships/image" Target="../media/image39.png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79.xml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82.xml"/><Relationship Id="rId7" Type="http://schemas.openxmlformats.org/officeDocument/2006/relationships/image" Target="../media/image10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7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83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8.xml"/><Relationship Id="rId7" Type="http://schemas.openxmlformats.org/officeDocument/2006/relationships/image" Target="../media/image7.svg"/><Relationship Id="rId12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86.xml"/><Relationship Id="rId7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7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0.xml"/><Relationship Id="rId7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1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5.xml"/><Relationship Id="rId7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8.xml"/><Relationship Id="rId7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7.xml"/><Relationship Id="rId9" Type="http://schemas.openxmlformats.org/officeDocument/2006/relationships/image" Target="file:///C:\Users\1V994W2\PycharmProjects\PPT_Background_Generation/pic_temp/1_pic_quater_right_up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5" b="21265"/>
          <a:stretch/>
        </p:blipFill>
        <p:spPr>
          <a:xfrm>
            <a:off x="-48768" y="1061486"/>
            <a:ext cx="8691119" cy="4947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13879" y="0"/>
            <a:ext cx="3994150" cy="474535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7333296" y="1704048"/>
            <a:ext cx="3262432" cy="923330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西柚有余</a:t>
            </a:r>
            <a:endParaRPr lang="en-US" altLang="zh-CN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38928" y="2930733"/>
            <a:ext cx="327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校园二手信息发布平台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445188" y="1101090"/>
            <a:ext cx="2139377" cy="374650"/>
            <a:chOff x="4133850" y="1101090"/>
            <a:chExt cx="4450715" cy="374650"/>
          </a:xfrm>
        </p:grpSpPr>
        <p:sp>
          <p:nvSpPr>
            <p:cNvPr id="7" name="圆角矩形 6"/>
            <p:cNvSpPr/>
            <p:nvPr/>
          </p:nvSpPr>
          <p:spPr>
            <a:xfrm>
              <a:off x="4250690" y="1101090"/>
              <a:ext cx="4222115" cy="3746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33850" y="1121410"/>
              <a:ext cx="44507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" panose="02020603050405020304" charset="0"/>
                </a:rPr>
                <a:t>第二组 </a:t>
              </a:r>
              <a:r>
                <a:rPr lang="zh-CN" altLang="en-US" sz="1600" dirty="0">
                  <a:latin typeface="Times New Roman" panose="02020603050405020304" charset="0"/>
                </a:rPr>
                <a:t>项目答辩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3A31B9C-39EA-442C-9154-6F92EAD73B75}"/>
              </a:ext>
            </a:extLst>
          </p:cNvPr>
          <p:cNvSpPr txBox="1"/>
          <p:nvPr/>
        </p:nvSpPr>
        <p:spPr>
          <a:xfrm>
            <a:off x="8910954" y="5062491"/>
            <a:ext cx="32721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组长：卓悦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组员：熊鲁 伍科臣 陈自良 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周斌 王建富 王堉洋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9D57E4-5026-49CE-A808-5039B46AF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0" y="105537"/>
            <a:ext cx="2539682" cy="1015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8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000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000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/>
          <p:bldP spid="9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8" grpId="0"/>
          <p:bldP spid="9" grpId="0"/>
          <p:bldP spid="1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梯形 13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5909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项目进度</a:t>
            </a:r>
            <a:endParaRPr lang="en-US" altLang="zh-CN" sz="36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91D30B5-FAA7-49E2-8A7E-945D97DABA48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AB0425-2E06-4414-9CAF-4454317A1401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F2C4AAAD-D64F-4E48-A85F-4CECFC6B4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77609"/>
              </p:ext>
            </p:extLst>
          </p:nvPr>
        </p:nvGraphicFramePr>
        <p:xfrm>
          <a:off x="2562225" y="2878157"/>
          <a:ext cx="7066625" cy="1955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6625">
                  <a:extLst>
                    <a:ext uri="{9D8B030D-6E8A-4147-A177-3AD203B41FA5}">
                      <a16:colId xmlns:a16="http://schemas.microsoft.com/office/drawing/2014/main" val="3435432076"/>
                    </a:ext>
                  </a:extLst>
                </a:gridCol>
              </a:tblGrid>
              <a:tr h="696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基本功能实现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——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用户登陆注册，发布商品信息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26325"/>
                  </a:ext>
                </a:extLst>
              </a:tr>
              <a:tr h="463691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功能完善</a:t>
                      </a:r>
                      <a:r>
                        <a:rPr lang="en-US" altLang="zh-CN" b="1" dirty="0"/>
                        <a:t>——</a:t>
                      </a:r>
                      <a:r>
                        <a:rPr lang="zh-CN" altLang="en-US" b="1" dirty="0"/>
                        <a:t>个人中心信息，愿望单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280715"/>
                  </a:ext>
                </a:extLst>
              </a:tr>
              <a:tr h="397734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功能递进</a:t>
                      </a:r>
                      <a:r>
                        <a:rPr lang="en-US" altLang="zh-CN" b="1" dirty="0"/>
                        <a:t>——</a:t>
                      </a:r>
                      <a:r>
                        <a:rPr lang="zh-CN" altLang="en-US" b="1" dirty="0"/>
                        <a:t>关键词搜索，用户发布求购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067566"/>
                  </a:ext>
                </a:extLst>
              </a:tr>
              <a:tr h="397734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最后</a:t>
                      </a:r>
                      <a:r>
                        <a:rPr lang="en-US" altLang="zh-CN" b="1" dirty="0"/>
                        <a:t>——</a:t>
                      </a:r>
                      <a:r>
                        <a:rPr lang="zh-CN" altLang="en-US" b="1" dirty="0"/>
                        <a:t>按条件筛选商品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62564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95380C4-218F-4C5A-9A6F-B051F91CDF81}"/>
              </a:ext>
            </a:extLst>
          </p:cNvPr>
          <p:cNvSpPr txBox="1"/>
          <p:nvPr/>
        </p:nvSpPr>
        <p:spPr>
          <a:xfrm>
            <a:off x="492333" y="1431925"/>
            <a:ext cx="7710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校园二手信息发布平台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081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055495" y="3619500"/>
            <a:ext cx="10155555" cy="0"/>
          </a:xfrm>
          <a:prstGeom prst="line">
            <a:avLst/>
          </a:prstGeom>
          <a:ln>
            <a:solidFill>
              <a:srgbClr val="262626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997450" y="3173430"/>
            <a:ext cx="368300" cy="495935"/>
            <a:chOff x="6243" y="4198"/>
            <a:chExt cx="580" cy="781"/>
          </a:xfrm>
        </p:grpSpPr>
        <p:sp>
          <p:nvSpPr>
            <p:cNvPr id="3" name="椭圆 2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 flipV="1">
            <a:off x="7617465" y="3594435"/>
            <a:ext cx="368300" cy="495935"/>
            <a:chOff x="6243" y="4198"/>
            <a:chExt cx="580" cy="781"/>
          </a:xfrm>
        </p:grpSpPr>
        <p:sp>
          <p:nvSpPr>
            <p:cNvPr id="9" name="椭圆 8"/>
            <p:cNvSpPr/>
            <p:nvPr/>
          </p:nvSpPr>
          <p:spPr>
            <a:xfrm>
              <a:off x="6490" y="4861"/>
              <a:ext cx="119" cy="1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243" y="4198"/>
              <a:ext cx="580" cy="502"/>
              <a:chOff x="5957" y="1918"/>
              <a:chExt cx="3542" cy="2234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7721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 flipH="1">
                <a:off x="5957" y="1918"/>
                <a:ext cx="1779" cy="2234"/>
              </a:xfrm>
              <a:custGeom>
                <a:avLst/>
                <a:gdLst>
                  <a:gd name="connsiteX0" fmla="*/ 0 w 1779"/>
                  <a:gd name="connsiteY0" fmla="*/ 1748 h 2234"/>
                  <a:gd name="connsiteX1" fmla="*/ 0 w 1779"/>
                  <a:gd name="connsiteY1" fmla="*/ 0 h 2234"/>
                  <a:gd name="connsiteX2" fmla="*/ 1779 w 1779"/>
                  <a:gd name="connsiteY2" fmla="*/ 2234 h 2234"/>
                  <a:gd name="connsiteX3" fmla="*/ 0 w 1779"/>
                  <a:gd name="connsiteY3" fmla="*/ 1748 h 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9" h="2234">
                    <a:moveTo>
                      <a:pt x="0" y="1748"/>
                    </a:moveTo>
                    <a:lnTo>
                      <a:pt x="0" y="0"/>
                    </a:lnTo>
                    <a:lnTo>
                      <a:pt x="1779" y="2234"/>
                    </a:lnTo>
                    <a:lnTo>
                      <a:pt x="0" y="1748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梯形 13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5909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后期计划</a:t>
            </a:r>
            <a:endParaRPr lang="en-US" altLang="zh-CN" sz="36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3844231" y="2142816"/>
            <a:ext cx="2602865" cy="708660"/>
            <a:chOff x="10380" y="3803"/>
            <a:chExt cx="4099" cy="1116"/>
          </a:xfrm>
        </p:grpSpPr>
        <p:sp>
          <p:nvSpPr>
            <p:cNvPr id="15" name="文本框 14"/>
            <p:cNvSpPr txBox="1"/>
            <p:nvPr/>
          </p:nvSpPr>
          <p:spPr>
            <a:xfrm>
              <a:off x="10380" y="4386"/>
              <a:ext cx="4099" cy="5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262626"/>
                  </a:solidFill>
                  <a:sym typeface="+mn-ea"/>
                </a:rPr>
                <a:t>Add Wishlist</a:t>
              </a:r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6" name="PA_矩形 17"/>
            <p:cNvSpPr/>
            <p:nvPr>
              <p:custDataLst>
                <p:tags r:id="rId5"/>
              </p:custDataLst>
            </p:nvPr>
          </p:nvSpPr>
          <p:spPr>
            <a:xfrm>
              <a:off x="11030" y="3803"/>
              <a:ext cx="2798" cy="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65" b="1" dirty="0">
                  <a:solidFill>
                    <a:srgbClr val="1F1F1F"/>
                  </a:solidFill>
                </a:rPr>
                <a:t>愿望清单功能</a:t>
              </a:r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12610" y="2637790"/>
            <a:ext cx="4923790" cy="2036445"/>
            <a:chOff x="9337" y="1182"/>
            <a:chExt cx="7754" cy="3207"/>
          </a:xfrm>
        </p:grpSpPr>
        <p:sp>
          <p:nvSpPr>
            <p:cNvPr id="18" name="文本框 17"/>
            <p:cNvSpPr txBox="1"/>
            <p:nvPr/>
          </p:nvSpPr>
          <p:spPr>
            <a:xfrm>
              <a:off x="12992" y="1182"/>
              <a:ext cx="4099" cy="5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zh-CN" altLang="en-US" sz="1600" dirty="0">
                <a:solidFill>
                  <a:srgbClr val="262626"/>
                </a:solidFill>
                <a:sym typeface="+mn-ea"/>
              </a:endParaRPr>
            </a:p>
          </p:txBody>
        </p:sp>
        <p:sp>
          <p:nvSpPr>
            <p:cNvPr id="19" name="PA_矩形 17"/>
            <p:cNvSpPr/>
            <p:nvPr>
              <p:custDataLst>
                <p:tags r:id="rId4"/>
              </p:custDataLst>
            </p:nvPr>
          </p:nvSpPr>
          <p:spPr>
            <a:xfrm>
              <a:off x="9337" y="3791"/>
              <a:ext cx="2798" cy="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65" b="1" dirty="0">
                  <a:solidFill>
                    <a:srgbClr val="1F1F1F"/>
                  </a:solidFill>
                </a:rPr>
                <a:t>爱心捐赠</a:t>
              </a:r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sp>
        <p:nvSpPr>
          <p:cNvPr id="28" name="AutoShape 59"/>
          <p:cNvSpPr/>
          <p:nvPr/>
        </p:nvSpPr>
        <p:spPr bwMode="auto">
          <a:xfrm>
            <a:off x="4845683" y="3930985"/>
            <a:ext cx="692785" cy="69024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262626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EF3CBD3-44BE-47A7-9C2B-E0C4B00C33F2}"/>
              </a:ext>
            </a:extLst>
          </p:cNvPr>
          <p:cNvGrpSpPr/>
          <p:nvPr/>
        </p:nvGrpSpPr>
        <p:grpSpPr>
          <a:xfrm>
            <a:off x="10004657" y="2678012"/>
            <a:ext cx="1114409" cy="954205"/>
            <a:chOff x="10004657" y="2678012"/>
            <a:chExt cx="1114409" cy="954205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9B031D9-0E84-4FDA-A5CA-564342B006F6}"/>
                </a:ext>
              </a:extLst>
            </p:cNvPr>
            <p:cNvGrpSpPr/>
            <p:nvPr/>
          </p:nvGrpSpPr>
          <p:grpSpPr>
            <a:xfrm>
              <a:off x="10378440" y="3136282"/>
              <a:ext cx="368300" cy="495935"/>
              <a:chOff x="6243" y="4198"/>
              <a:chExt cx="580" cy="781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6F3ED04-7365-4749-9486-A5AA834C80D4}"/>
                  </a:ext>
                </a:extLst>
              </p:cNvPr>
              <p:cNvSpPr/>
              <p:nvPr/>
            </p:nvSpPr>
            <p:spPr>
              <a:xfrm>
                <a:off x="6490" y="4861"/>
                <a:ext cx="119" cy="119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366292A7-4391-4DD6-9230-983DD66AD6F4}"/>
                  </a:ext>
                </a:extLst>
              </p:cNvPr>
              <p:cNvGrpSpPr/>
              <p:nvPr/>
            </p:nvGrpSpPr>
            <p:grpSpPr>
              <a:xfrm>
                <a:off x="6243" y="4198"/>
                <a:ext cx="580" cy="502"/>
                <a:chOff x="5957" y="1918"/>
                <a:chExt cx="3542" cy="2234"/>
              </a:xfrm>
            </p:grpSpPr>
            <p:sp>
              <p:nvSpPr>
                <p:cNvPr id="29" name="任意多边形 3">
                  <a:extLst>
                    <a:ext uri="{FF2B5EF4-FFF2-40B4-BE49-F238E27FC236}">
                      <a16:creationId xmlns:a16="http://schemas.microsoft.com/office/drawing/2014/main" id="{2613959D-7C7B-49C8-9CD9-9A7ADE9E4914}"/>
                    </a:ext>
                  </a:extLst>
                </p:cNvPr>
                <p:cNvSpPr/>
                <p:nvPr/>
              </p:nvSpPr>
              <p:spPr>
                <a:xfrm>
                  <a:off x="7721" y="1918"/>
                  <a:ext cx="1779" cy="2234"/>
                </a:xfrm>
                <a:custGeom>
                  <a:avLst/>
                  <a:gdLst>
                    <a:gd name="connsiteX0" fmla="*/ 0 w 1779"/>
                    <a:gd name="connsiteY0" fmla="*/ 1748 h 2234"/>
                    <a:gd name="connsiteX1" fmla="*/ 0 w 1779"/>
                    <a:gd name="connsiteY1" fmla="*/ 0 h 2234"/>
                    <a:gd name="connsiteX2" fmla="*/ 1779 w 1779"/>
                    <a:gd name="connsiteY2" fmla="*/ 2234 h 2234"/>
                    <a:gd name="connsiteX3" fmla="*/ 0 w 1779"/>
                    <a:gd name="connsiteY3" fmla="*/ 1748 h 2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9" h="2234">
                      <a:moveTo>
                        <a:pt x="0" y="1748"/>
                      </a:moveTo>
                      <a:lnTo>
                        <a:pt x="0" y="0"/>
                      </a:lnTo>
                      <a:lnTo>
                        <a:pt x="1779" y="2234"/>
                      </a:lnTo>
                      <a:lnTo>
                        <a:pt x="0" y="17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4">
                  <a:extLst>
                    <a:ext uri="{FF2B5EF4-FFF2-40B4-BE49-F238E27FC236}">
                      <a16:creationId xmlns:a16="http://schemas.microsoft.com/office/drawing/2014/main" id="{04F7F8D4-DDD5-4E45-802A-67B986FC5421}"/>
                    </a:ext>
                  </a:extLst>
                </p:cNvPr>
                <p:cNvSpPr/>
                <p:nvPr/>
              </p:nvSpPr>
              <p:spPr>
                <a:xfrm flipH="1">
                  <a:off x="5957" y="1918"/>
                  <a:ext cx="1779" cy="2234"/>
                </a:xfrm>
                <a:custGeom>
                  <a:avLst/>
                  <a:gdLst>
                    <a:gd name="connsiteX0" fmla="*/ 0 w 1779"/>
                    <a:gd name="connsiteY0" fmla="*/ 1748 h 2234"/>
                    <a:gd name="connsiteX1" fmla="*/ 0 w 1779"/>
                    <a:gd name="connsiteY1" fmla="*/ 0 h 2234"/>
                    <a:gd name="connsiteX2" fmla="*/ 1779 w 1779"/>
                    <a:gd name="connsiteY2" fmla="*/ 2234 h 2234"/>
                    <a:gd name="connsiteX3" fmla="*/ 0 w 1779"/>
                    <a:gd name="connsiteY3" fmla="*/ 1748 h 2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9" h="2234">
                      <a:moveTo>
                        <a:pt x="0" y="1748"/>
                      </a:moveTo>
                      <a:lnTo>
                        <a:pt x="0" y="0"/>
                      </a:lnTo>
                      <a:lnTo>
                        <a:pt x="1779" y="2234"/>
                      </a:lnTo>
                      <a:lnTo>
                        <a:pt x="0" y="1748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254D2DC-D535-4047-8543-572008AF901A}"/>
                </a:ext>
              </a:extLst>
            </p:cNvPr>
            <p:cNvSpPr txBox="1"/>
            <p:nvPr/>
          </p:nvSpPr>
          <p:spPr>
            <a:xfrm>
              <a:off x="10004657" y="2678012"/>
              <a:ext cx="11144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b="1" dirty="0">
                  <a:solidFill>
                    <a:srgbClr val="1F1F1F"/>
                  </a:solidFill>
                  <a:sym typeface="+mn-ea"/>
                </a:rPr>
                <a:t>热榜商品</a:t>
              </a:r>
              <a:endParaRPr lang="zh-CN" altLang="en-US" sz="1400" dirty="0">
                <a:solidFill>
                  <a:srgbClr val="262626"/>
                </a:solidFill>
                <a:sym typeface="+mn-ea"/>
              </a:endParaRPr>
            </a:p>
            <a:p>
              <a:endParaRPr lang="zh-CN" altLang="en-US" dirty="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19DB7573-7F32-4258-AFE1-C8DABD4BC672}"/>
              </a:ext>
            </a:extLst>
          </p:cNvPr>
          <p:cNvSpPr txBox="1"/>
          <p:nvPr/>
        </p:nvSpPr>
        <p:spPr>
          <a:xfrm>
            <a:off x="4383201" y="2769045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2021.6.6</a:t>
            </a:r>
            <a:r>
              <a:rPr lang="zh-CN" altLang="en-US" sz="1600" dirty="0"/>
              <a:t>已上线</a:t>
            </a:r>
            <a:endParaRPr lang="zh-CN" altLang="en-US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20C3883-F3E7-45FF-ABDA-74D1420BBEE7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63C14C6-A02B-4A8E-AFC6-4145092BF0F8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1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3.7037E-7 L 0.1181 0.04005 C 0.14258 0.04907 0.17956 0.05393 0.21836 0.05393 C 0.26237 0.05393 0.29779 0.04907 0.32227 0.04005 L 0.4405 3.7037E-7 " pathEditMode="relative" rAng="0" ptsTypes="AAAAA">
                                      <p:cBhvr>
                                        <p:cTn id="3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8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5573BEC-30F8-4A54-8234-EE7542576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16" y="0"/>
            <a:ext cx="656272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44945" y="635"/>
            <a:ext cx="4380230" cy="68567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8275955" y="1788160"/>
            <a:ext cx="918845" cy="973455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470140" y="3395980"/>
            <a:ext cx="2529205" cy="1932940"/>
            <a:chOff x="10266" y="3860"/>
            <a:chExt cx="3983" cy="3044"/>
          </a:xfrm>
        </p:grpSpPr>
        <p:sp>
          <p:nvSpPr>
            <p:cNvPr id="12" name="文本框 11"/>
            <p:cNvSpPr txBox="1"/>
            <p:nvPr/>
          </p:nvSpPr>
          <p:spPr>
            <a:xfrm>
              <a:off x="10266" y="5074"/>
              <a:ext cx="3983" cy="1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ctr">
                <a:lnSpc>
                  <a:spcPct val="11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前端页面展示</a:t>
              </a:r>
              <a:endParaRPr lang="en-US" altLang="zh-CN" sz="1600" dirty="0">
                <a:solidFill>
                  <a:schemeClr val="bg1"/>
                </a:solidFill>
                <a:sym typeface="+mn-ea"/>
              </a:endParaRPr>
            </a:p>
            <a:p>
              <a:pPr marL="285750" indent="-285750" algn="ctr">
                <a:lnSpc>
                  <a:spcPct val="11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后端实现设计</a:t>
              </a:r>
              <a:endParaRPr lang="en-US" altLang="zh-CN" sz="1600" dirty="0">
                <a:solidFill>
                  <a:schemeClr val="bg1"/>
                </a:solidFill>
                <a:sym typeface="+mn-ea"/>
              </a:endParaRPr>
            </a:p>
            <a:p>
              <a:pPr marL="285750" indent="-285750" algn="ctr">
                <a:lnSpc>
                  <a:spcPct val="11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数据库表设计</a:t>
              </a:r>
              <a:endParaRPr lang="en-US" altLang="zh-CN" sz="1600" dirty="0">
                <a:solidFill>
                  <a:schemeClr val="bg1"/>
                </a:solidFill>
                <a:sym typeface="+mn-ea"/>
              </a:endParaRPr>
            </a:p>
            <a:p>
              <a:pPr marL="285750" indent="-285750" algn="ctr">
                <a:lnSpc>
                  <a:spcPct val="11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搜索算法设计</a:t>
              </a:r>
            </a:p>
          </p:txBody>
        </p:sp>
        <p:sp>
          <p:nvSpPr>
            <p:cNvPr id="13" name="PA_矩形 17"/>
            <p:cNvSpPr/>
            <p:nvPr>
              <p:custDataLst>
                <p:tags r:id="rId2"/>
              </p:custDataLst>
            </p:nvPr>
          </p:nvSpPr>
          <p:spPr>
            <a:xfrm>
              <a:off x="10691" y="3860"/>
              <a:ext cx="3133" cy="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32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成果展示</a:t>
              </a:r>
              <a:endParaRPr lang="en-US" altLang="zh-CN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997700" y="721360"/>
            <a:ext cx="3475355" cy="54152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416290" y="0"/>
            <a:ext cx="636905" cy="721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416290" y="6136640"/>
            <a:ext cx="636905" cy="721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5">
            <a:extLst>
              <a:ext uri="{FF2B5EF4-FFF2-40B4-BE49-F238E27FC236}">
                <a16:creationId xmlns:a16="http://schemas.microsoft.com/office/drawing/2014/main" id="{FFBE1DA6-AA08-4554-B86F-64976387ADA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4712" y="5254280"/>
            <a:ext cx="3615388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西 柚 有 余</a:t>
            </a:r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anose="02010800040101010101" pitchFamily="2" charset="-122"/>
              <a:ea typeface="华文彩云" panose="020108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0" grpId="0" animBg="1"/>
      <p:bldP spid="3" grpId="0" animBg="1"/>
      <p:bldP spid="4" grpId="0" animBg="1"/>
      <p:bldP spid="6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1680" y="836930"/>
            <a:ext cx="6784975" cy="3499485"/>
          </a:xfrm>
          <a:prstGeom prst="rect">
            <a:avLst/>
          </a:prstGeom>
          <a:solidFill>
            <a:srgbClr val="262626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3180" y="2230479"/>
            <a:ext cx="6784976" cy="3816071"/>
          </a:xfrm>
          <a:prstGeom prst="rect">
            <a:avLst/>
          </a:prstGeom>
        </p:spPr>
      </p:pic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1273491" y="2979763"/>
            <a:ext cx="3283271" cy="2425729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前端</a:t>
            </a:r>
            <a:endParaRPr lang="en-US" altLang="zh-CN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zh-CN" sz="6600" dirty="0">
                <a:solidFill>
                  <a:srgbClr val="26262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	 </a:t>
            </a:r>
            <a:r>
              <a:rPr lang="zh-CN" altLang="en-US" sz="6600" dirty="0">
                <a:solidFill>
                  <a:srgbClr val="26262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页面</a:t>
            </a:r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082040" y="2990215"/>
            <a:ext cx="5492750" cy="2664460"/>
          </a:xfrm>
          <a:prstGeom prst="rect">
            <a:avLst/>
          </a:prstGeom>
          <a:noFill/>
          <a:ln w="3175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A77C0-FBBD-4488-9DBC-7FD6E433E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44" y="516468"/>
            <a:ext cx="2539682" cy="1015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8DCFA-9C83-45AE-ADA1-7A344A64423B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582226-4A7A-4992-A439-203ECC9AB942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2D013ECB-B0F1-4B60-8A8F-602808426E75}"/>
              </a:ext>
            </a:extLst>
          </p:cNvPr>
          <p:cNvGrpSpPr/>
          <p:nvPr/>
        </p:nvGrpSpPr>
        <p:grpSpPr>
          <a:xfrm>
            <a:off x="941374" y="1057358"/>
            <a:ext cx="2139377" cy="374650"/>
            <a:chOff x="4022090" y="1101090"/>
            <a:chExt cx="4450715" cy="374650"/>
          </a:xfrm>
        </p:grpSpPr>
        <p:sp>
          <p:nvSpPr>
            <p:cNvPr id="16" name="圆角矩形 6">
              <a:extLst>
                <a:ext uri="{FF2B5EF4-FFF2-40B4-BE49-F238E27FC236}">
                  <a16:creationId xmlns:a16="http://schemas.microsoft.com/office/drawing/2014/main" id="{F6C6DD77-B1BF-4749-B9C5-5C41B168755B}"/>
                </a:ext>
              </a:extLst>
            </p:cNvPr>
            <p:cNvSpPr/>
            <p:nvPr/>
          </p:nvSpPr>
          <p:spPr>
            <a:xfrm>
              <a:off x="4250690" y="1101090"/>
              <a:ext cx="4222115" cy="3746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E4E118B-3101-4BF5-8224-52D93A90AA14}"/>
                </a:ext>
              </a:extLst>
            </p:cNvPr>
            <p:cNvSpPr txBox="1"/>
            <p:nvPr/>
          </p:nvSpPr>
          <p:spPr>
            <a:xfrm>
              <a:off x="4022090" y="1119822"/>
              <a:ext cx="44507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" panose="02020603050405020304" charset="0"/>
                </a:rPr>
                <a:t>主讲人</a:t>
              </a:r>
              <a:r>
                <a:rPr lang="zh-CN" altLang="en-US" sz="1600" dirty="0">
                  <a:latin typeface="Times New Roman" panose="02020603050405020304" charset="0"/>
                </a:rPr>
                <a:t>：周斌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4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梯形 13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5909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前端技术栈</a:t>
            </a:r>
            <a:endParaRPr lang="en-US" altLang="zh-CN" sz="36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365651" y="2067655"/>
            <a:ext cx="1595753" cy="155623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947967" y="2079380"/>
            <a:ext cx="1595753" cy="155623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156809" y="2079380"/>
            <a:ext cx="1595753" cy="155623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637078" y="2079380"/>
            <a:ext cx="1595753" cy="155623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39125" y="2079380"/>
            <a:ext cx="1595753" cy="1556239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1596" y="4091464"/>
            <a:ext cx="99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34907" y="4091464"/>
            <a:ext cx="12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JAVASCRIPT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99330" y="4091464"/>
            <a:ext cx="12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CSS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63753" y="4091464"/>
            <a:ext cx="12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JQUERY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828178" y="4091464"/>
            <a:ext cx="129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BOOTSRAP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6155" y="4642339"/>
            <a:ext cx="117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编写页面主体框架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93851" y="4642339"/>
            <a:ext cx="1176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处理逻辑操作，进行事件绑定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7220" y="4642339"/>
            <a:ext cx="117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编写页面样式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81643" y="4642339"/>
            <a:ext cx="117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</a:t>
            </a:r>
            <a:r>
              <a:rPr lang="en-US" altLang="zh-CN" dirty="0"/>
              <a:t>JS</a:t>
            </a:r>
            <a:r>
              <a:rPr lang="zh-CN" altLang="en-US" dirty="0"/>
              <a:t>操作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6068" y="4642339"/>
            <a:ext cx="1176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UI</a:t>
            </a:r>
            <a:r>
              <a:rPr lang="zh-CN" altLang="en-US" dirty="0"/>
              <a:t>组件库，简化页面样式的编写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DB8B67B-AE04-43A6-B973-1891E92B1BE5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017DC6A-B091-4732-B089-41CA20CFDF9F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登录 </a:t>
            </a:r>
            <a:r>
              <a:rPr lang="en-US" altLang="zh-CN" sz="4800" dirty="0">
                <a:solidFill>
                  <a:schemeClr val="bg1"/>
                </a:solidFill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&amp; </a:t>
            </a:r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注册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5AF7A83-0AA3-40F3-9080-C82D69109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59" y="1216923"/>
            <a:ext cx="10676882" cy="55274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F99502-66A7-4D0B-ACAF-1169A6BC1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59" y="1146438"/>
            <a:ext cx="6332323" cy="39922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2C5C3B-E39D-4645-9099-F27DBEEEFDFE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93F9FB-38BF-4241-ACF1-5515BB33A53F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梯形 10">
            <a:extLst>
              <a:ext uri="{FF2B5EF4-FFF2-40B4-BE49-F238E27FC236}">
                <a16:creationId xmlns:a16="http://schemas.microsoft.com/office/drawing/2014/main" id="{83743336-C38C-499F-B2F2-05B2FAE109D9}"/>
              </a:ext>
            </a:extLst>
          </p:cNvPr>
          <p:cNvSpPr/>
          <p:nvPr/>
        </p:nvSpPr>
        <p:spPr>
          <a:xfrm rot="5400000" flipV="1">
            <a:off x="-1791791" y="3154248"/>
            <a:ext cx="4427600" cy="844017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-3111766" y="2385637"/>
            <a:ext cx="7067550" cy="208672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主</a:t>
            </a:r>
            <a:endParaRPr lang="en-US" altLang="zh-CN" sz="48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90000"/>
              </a:lnSpc>
            </a:pPr>
            <a:endParaRPr lang="en-US" altLang="zh-CN" sz="48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页</a:t>
            </a:r>
            <a:endParaRPr lang="en-US" altLang="zh-CN" sz="4800" dirty="0">
              <a:solidFill>
                <a:srgbClr val="FFFFFF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5C63F98-C14F-4C30-89B6-C8902EA1B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5"/>
          <a:stretch/>
        </p:blipFill>
        <p:spPr>
          <a:xfrm>
            <a:off x="2020824" y="-1"/>
            <a:ext cx="9381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6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商品发布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BCF5935-D3C3-4FD2-A842-B1D15C146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152" y="1247140"/>
            <a:ext cx="7559695" cy="52582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5F6A0D-5871-4BA4-808E-78C716339D49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E3C909-A556-484E-B67F-CD41255233F2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1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商品详情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293DADD-91A3-4653-9963-9FFA157B8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15" y="1247140"/>
            <a:ext cx="11582169" cy="53699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A0A144-F43C-4224-9EBC-6B3A3B51DD96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F5DE8A-3150-48C0-B4E4-CDAB44365302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3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个人中心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DE17404-6188-42C6-A6E9-8567D8455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62" y="1534755"/>
            <a:ext cx="11019475" cy="4480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9F026A-E630-43AC-A2D2-29A441F237ED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4B5938-D3FD-4D7B-8859-29523AB57E66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6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645" y="1830070"/>
            <a:ext cx="4983480" cy="407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梯形 5"/>
          <p:cNvSpPr/>
          <p:nvPr/>
        </p:nvSpPr>
        <p:spPr>
          <a:xfrm flipV="1">
            <a:off x="985837" y="0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上期建议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7168515" y="1875790"/>
            <a:ext cx="3743325" cy="699135"/>
            <a:chOff x="10524" y="2999"/>
            <a:chExt cx="5895" cy="1101"/>
          </a:xfrm>
        </p:grpSpPr>
        <p:sp>
          <p:nvSpPr>
            <p:cNvPr id="31" name="Rounded Rectangle 14"/>
            <p:cNvSpPr>
              <a:spLocks noChangeAspect="1"/>
            </p:cNvSpPr>
            <p:nvPr/>
          </p:nvSpPr>
          <p:spPr>
            <a:xfrm>
              <a:off x="10524" y="3197"/>
              <a:ext cx="779" cy="885"/>
            </a:xfrm>
            <a:prstGeom prst="roundRect">
              <a:avLst/>
            </a:prstGeom>
            <a:solidFill>
              <a:srgbClr val="262626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1898" y="2999"/>
              <a:ext cx="4521" cy="1101"/>
              <a:chOff x="10653" y="3818"/>
              <a:chExt cx="4521" cy="1101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0695" y="4386"/>
                <a:ext cx="4479" cy="53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sz="1600" dirty="0">
                    <a:solidFill>
                      <a:srgbClr val="262626"/>
                    </a:solidFill>
                    <a:sym typeface="+mn-ea"/>
                  </a:rPr>
                  <a:t>发布不实信息，小黑屋关禁闭！</a:t>
                </a:r>
              </a:p>
            </p:txBody>
          </p:sp>
          <p:sp>
            <p:nvSpPr>
              <p:cNvPr id="37" name="PA_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10653" y="3818"/>
                <a:ext cx="4521" cy="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l"/>
                <a:r>
                  <a:rPr lang="zh-CN" altLang="en-US" sz="1865" b="1" dirty="0">
                    <a:solidFill>
                      <a:srgbClr val="1F1F1F"/>
                    </a:solidFill>
                  </a:rPr>
                  <a:t>商品信息审查机制</a:t>
                </a:r>
                <a:endParaRPr lang="en-US" altLang="zh-CN" sz="1865" b="1" dirty="0">
                  <a:solidFill>
                    <a:srgbClr val="1F1F1F"/>
                  </a:solidFill>
                </a:endParaRPr>
              </a:p>
            </p:txBody>
          </p:sp>
        </p:grpSp>
        <p:sp>
          <p:nvSpPr>
            <p:cNvPr id="38" name="Freeform 27"/>
            <p:cNvSpPr>
              <a:spLocks noChangeAspect="1" noEditPoints="1"/>
            </p:cNvSpPr>
            <p:nvPr/>
          </p:nvSpPr>
          <p:spPr bwMode="auto">
            <a:xfrm>
              <a:off x="10677" y="3470"/>
              <a:ext cx="473" cy="338"/>
            </a:xfrm>
            <a:custGeom>
              <a:avLst/>
              <a:gdLst>
                <a:gd name="T0" fmla="*/ 392 w 392"/>
                <a:gd name="T1" fmla="*/ 40 h 280"/>
                <a:gd name="T2" fmla="*/ 392 w 392"/>
                <a:gd name="T3" fmla="*/ 16 h 280"/>
                <a:gd name="T4" fmla="*/ 376 w 392"/>
                <a:gd name="T5" fmla="*/ 0 h 280"/>
                <a:gd name="T6" fmla="*/ 16 w 392"/>
                <a:gd name="T7" fmla="*/ 0 h 280"/>
                <a:gd name="T8" fmla="*/ 0 w 392"/>
                <a:gd name="T9" fmla="*/ 16 h 280"/>
                <a:gd name="T10" fmla="*/ 0 w 392"/>
                <a:gd name="T11" fmla="*/ 40 h 280"/>
                <a:gd name="T12" fmla="*/ 40 w 392"/>
                <a:gd name="T13" fmla="*/ 40 h 280"/>
                <a:gd name="T14" fmla="*/ 40 w 392"/>
                <a:gd name="T15" fmla="*/ 80 h 280"/>
                <a:gd name="T16" fmla="*/ 0 w 392"/>
                <a:gd name="T17" fmla="*/ 80 h 280"/>
                <a:gd name="T18" fmla="*/ 0 w 392"/>
                <a:gd name="T19" fmla="*/ 120 h 280"/>
                <a:gd name="T20" fmla="*/ 40 w 392"/>
                <a:gd name="T21" fmla="*/ 120 h 280"/>
                <a:gd name="T22" fmla="*/ 40 w 392"/>
                <a:gd name="T23" fmla="*/ 160 h 280"/>
                <a:gd name="T24" fmla="*/ 0 w 392"/>
                <a:gd name="T25" fmla="*/ 160 h 280"/>
                <a:gd name="T26" fmla="*/ 0 w 392"/>
                <a:gd name="T27" fmla="*/ 200 h 280"/>
                <a:gd name="T28" fmla="*/ 40 w 392"/>
                <a:gd name="T29" fmla="*/ 200 h 280"/>
                <a:gd name="T30" fmla="*/ 40 w 392"/>
                <a:gd name="T31" fmla="*/ 240 h 280"/>
                <a:gd name="T32" fmla="*/ 0 w 392"/>
                <a:gd name="T33" fmla="*/ 240 h 280"/>
                <a:gd name="T34" fmla="*/ 0 w 392"/>
                <a:gd name="T35" fmla="*/ 264 h 280"/>
                <a:gd name="T36" fmla="*/ 16 w 392"/>
                <a:gd name="T37" fmla="*/ 280 h 280"/>
                <a:gd name="T38" fmla="*/ 376 w 392"/>
                <a:gd name="T39" fmla="*/ 280 h 280"/>
                <a:gd name="T40" fmla="*/ 392 w 392"/>
                <a:gd name="T41" fmla="*/ 264 h 280"/>
                <a:gd name="T42" fmla="*/ 392 w 392"/>
                <a:gd name="T43" fmla="*/ 240 h 280"/>
                <a:gd name="T44" fmla="*/ 352 w 392"/>
                <a:gd name="T45" fmla="*/ 240 h 280"/>
                <a:gd name="T46" fmla="*/ 352 w 392"/>
                <a:gd name="T47" fmla="*/ 200 h 280"/>
                <a:gd name="T48" fmla="*/ 392 w 392"/>
                <a:gd name="T49" fmla="*/ 200 h 280"/>
                <a:gd name="T50" fmla="*/ 392 w 392"/>
                <a:gd name="T51" fmla="*/ 160 h 280"/>
                <a:gd name="T52" fmla="*/ 352 w 392"/>
                <a:gd name="T53" fmla="*/ 160 h 280"/>
                <a:gd name="T54" fmla="*/ 352 w 392"/>
                <a:gd name="T55" fmla="*/ 120 h 280"/>
                <a:gd name="T56" fmla="*/ 392 w 392"/>
                <a:gd name="T57" fmla="*/ 120 h 280"/>
                <a:gd name="T58" fmla="*/ 392 w 392"/>
                <a:gd name="T59" fmla="*/ 80 h 280"/>
                <a:gd name="T60" fmla="*/ 352 w 392"/>
                <a:gd name="T61" fmla="*/ 80 h 280"/>
                <a:gd name="T62" fmla="*/ 352 w 392"/>
                <a:gd name="T63" fmla="*/ 40 h 280"/>
                <a:gd name="T64" fmla="*/ 392 w 392"/>
                <a:gd name="T65" fmla="*/ 40 h 280"/>
                <a:gd name="T66" fmla="*/ 152 w 392"/>
                <a:gd name="T67" fmla="*/ 200 h 280"/>
                <a:gd name="T68" fmla="*/ 152 w 392"/>
                <a:gd name="T69" fmla="*/ 80 h 280"/>
                <a:gd name="T70" fmla="*/ 252 w 392"/>
                <a:gd name="T71" fmla="*/ 140 h 280"/>
                <a:gd name="T72" fmla="*/ 152 w 392"/>
                <a:gd name="T73" fmla="*/ 20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2" h="280">
                  <a:moveTo>
                    <a:pt x="392" y="40"/>
                  </a:moveTo>
                  <a:cubicBezTo>
                    <a:pt x="392" y="16"/>
                    <a:pt x="392" y="16"/>
                    <a:pt x="392" y="16"/>
                  </a:cubicBezTo>
                  <a:cubicBezTo>
                    <a:pt x="392" y="7"/>
                    <a:pt x="385" y="0"/>
                    <a:pt x="3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73"/>
                    <a:pt x="7" y="280"/>
                    <a:pt x="16" y="280"/>
                  </a:cubicBezTo>
                  <a:cubicBezTo>
                    <a:pt x="376" y="280"/>
                    <a:pt x="376" y="280"/>
                    <a:pt x="376" y="280"/>
                  </a:cubicBezTo>
                  <a:cubicBezTo>
                    <a:pt x="385" y="280"/>
                    <a:pt x="392" y="273"/>
                    <a:pt x="392" y="264"/>
                  </a:cubicBezTo>
                  <a:cubicBezTo>
                    <a:pt x="392" y="240"/>
                    <a:pt x="392" y="240"/>
                    <a:pt x="392" y="240"/>
                  </a:cubicBezTo>
                  <a:cubicBezTo>
                    <a:pt x="352" y="240"/>
                    <a:pt x="352" y="240"/>
                    <a:pt x="352" y="240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392" y="200"/>
                    <a:pt x="392" y="200"/>
                    <a:pt x="392" y="200"/>
                  </a:cubicBezTo>
                  <a:cubicBezTo>
                    <a:pt x="392" y="160"/>
                    <a:pt x="392" y="160"/>
                    <a:pt x="392" y="160"/>
                  </a:cubicBezTo>
                  <a:cubicBezTo>
                    <a:pt x="352" y="160"/>
                    <a:pt x="352" y="160"/>
                    <a:pt x="352" y="160"/>
                  </a:cubicBezTo>
                  <a:cubicBezTo>
                    <a:pt x="352" y="120"/>
                    <a:pt x="352" y="120"/>
                    <a:pt x="352" y="120"/>
                  </a:cubicBezTo>
                  <a:cubicBezTo>
                    <a:pt x="392" y="120"/>
                    <a:pt x="392" y="120"/>
                    <a:pt x="392" y="120"/>
                  </a:cubicBezTo>
                  <a:cubicBezTo>
                    <a:pt x="392" y="80"/>
                    <a:pt x="392" y="80"/>
                    <a:pt x="392" y="80"/>
                  </a:cubicBezTo>
                  <a:cubicBezTo>
                    <a:pt x="352" y="80"/>
                    <a:pt x="352" y="80"/>
                    <a:pt x="352" y="80"/>
                  </a:cubicBezTo>
                  <a:cubicBezTo>
                    <a:pt x="352" y="40"/>
                    <a:pt x="352" y="40"/>
                    <a:pt x="352" y="40"/>
                  </a:cubicBezTo>
                  <a:lnTo>
                    <a:pt x="392" y="40"/>
                  </a:lnTo>
                  <a:close/>
                  <a:moveTo>
                    <a:pt x="152" y="200"/>
                  </a:moveTo>
                  <a:cubicBezTo>
                    <a:pt x="152" y="80"/>
                    <a:pt x="152" y="80"/>
                    <a:pt x="152" y="80"/>
                  </a:cubicBezTo>
                  <a:cubicBezTo>
                    <a:pt x="252" y="140"/>
                    <a:pt x="252" y="140"/>
                    <a:pt x="252" y="140"/>
                  </a:cubicBezTo>
                  <a:lnTo>
                    <a:pt x="152" y="2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168515" y="4488815"/>
            <a:ext cx="3743325" cy="699135"/>
            <a:chOff x="10524" y="2999"/>
            <a:chExt cx="5895" cy="1101"/>
          </a:xfrm>
        </p:grpSpPr>
        <p:sp>
          <p:nvSpPr>
            <p:cNvPr id="41" name="Rounded Rectangle 14"/>
            <p:cNvSpPr>
              <a:spLocks noChangeAspect="1"/>
            </p:cNvSpPr>
            <p:nvPr/>
          </p:nvSpPr>
          <p:spPr>
            <a:xfrm>
              <a:off x="10524" y="3197"/>
              <a:ext cx="779" cy="885"/>
            </a:xfrm>
            <a:prstGeom prst="roundRect">
              <a:avLst/>
            </a:prstGeom>
            <a:solidFill>
              <a:srgbClr val="262626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1898" y="2999"/>
              <a:ext cx="4521" cy="1101"/>
              <a:chOff x="10653" y="3818"/>
              <a:chExt cx="4521" cy="1101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0695" y="4386"/>
                <a:ext cx="4479" cy="53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sz="1600" dirty="0">
                    <a:solidFill>
                      <a:srgbClr val="262626"/>
                    </a:solidFill>
                    <a:sym typeface="+mn-ea"/>
                  </a:rPr>
                  <a:t>待遇 </a:t>
                </a:r>
                <a:r>
                  <a:rPr lang="en-US" altLang="zh-CN" sz="1600" dirty="0">
                    <a:solidFill>
                      <a:srgbClr val="262626"/>
                    </a:solidFill>
                    <a:sym typeface="+mn-ea"/>
                  </a:rPr>
                  <a:t>&amp; </a:t>
                </a:r>
                <a:r>
                  <a:rPr lang="zh-CN" altLang="en-US" sz="1600" dirty="0">
                    <a:solidFill>
                      <a:srgbClr val="262626"/>
                    </a:solidFill>
                    <a:sym typeface="+mn-ea"/>
                  </a:rPr>
                  <a:t>金额发放</a:t>
                </a:r>
              </a:p>
            </p:txBody>
          </p:sp>
          <p:sp>
            <p:nvSpPr>
              <p:cNvPr id="44" name="PA_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10653" y="3818"/>
                <a:ext cx="3596" cy="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l"/>
                <a:r>
                  <a:rPr lang="zh-CN" altLang="en-US" sz="1865" b="1" dirty="0">
                    <a:solidFill>
                      <a:srgbClr val="1F1F1F"/>
                    </a:solidFill>
                  </a:rPr>
                  <a:t>跑腿兼职职位放送</a:t>
                </a:r>
                <a:endParaRPr lang="en-US" altLang="zh-CN" sz="1865" b="1" dirty="0">
                  <a:solidFill>
                    <a:srgbClr val="1F1F1F"/>
                  </a:solidFill>
                </a:endParaRPr>
              </a:p>
            </p:txBody>
          </p:sp>
        </p:grpSp>
        <p:sp>
          <p:nvSpPr>
            <p:cNvPr id="45" name="Freeform 27"/>
            <p:cNvSpPr>
              <a:spLocks noChangeAspect="1" noEditPoints="1"/>
            </p:cNvSpPr>
            <p:nvPr/>
          </p:nvSpPr>
          <p:spPr bwMode="auto">
            <a:xfrm>
              <a:off x="10677" y="3470"/>
              <a:ext cx="473" cy="338"/>
            </a:xfrm>
            <a:custGeom>
              <a:avLst/>
              <a:gdLst>
                <a:gd name="T0" fmla="*/ 392 w 392"/>
                <a:gd name="T1" fmla="*/ 40 h 280"/>
                <a:gd name="T2" fmla="*/ 392 w 392"/>
                <a:gd name="T3" fmla="*/ 16 h 280"/>
                <a:gd name="T4" fmla="*/ 376 w 392"/>
                <a:gd name="T5" fmla="*/ 0 h 280"/>
                <a:gd name="T6" fmla="*/ 16 w 392"/>
                <a:gd name="T7" fmla="*/ 0 h 280"/>
                <a:gd name="T8" fmla="*/ 0 w 392"/>
                <a:gd name="T9" fmla="*/ 16 h 280"/>
                <a:gd name="T10" fmla="*/ 0 w 392"/>
                <a:gd name="T11" fmla="*/ 40 h 280"/>
                <a:gd name="T12" fmla="*/ 40 w 392"/>
                <a:gd name="T13" fmla="*/ 40 h 280"/>
                <a:gd name="T14" fmla="*/ 40 w 392"/>
                <a:gd name="T15" fmla="*/ 80 h 280"/>
                <a:gd name="T16" fmla="*/ 0 w 392"/>
                <a:gd name="T17" fmla="*/ 80 h 280"/>
                <a:gd name="T18" fmla="*/ 0 w 392"/>
                <a:gd name="T19" fmla="*/ 120 h 280"/>
                <a:gd name="T20" fmla="*/ 40 w 392"/>
                <a:gd name="T21" fmla="*/ 120 h 280"/>
                <a:gd name="T22" fmla="*/ 40 w 392"/>
                <a:gd name="T23" fmla="*/ 160 h 280"/>
                <a:gd name="T24" fmla="*/ 0 w 392"/>
                <a:gd name="T25" fmla="*/ 160 h 280"/>
                <a:gd name="T26" fmla="*/ 0 w 392"/>
                <a:gd name="T27" fmla="*/ 200 h 280"/>
                <a:gd name="T28" fmla="*/ 40 w 392"/>
                <a:gd name="T29" fmla="*/ 200 h 280"/>
                <a:gd name="T30" fmla="*/ 40 w 392"/>
                <a:gd name="T31" fmla="*/ 240 h 280"/>
                <a:gd name="T32" fmla="*/ 0 w 392"/>
                <a:gd name="T33" fmla="*/ 240 h 280"/>
                <a:gd name="T34" fmla="*/ 0 w 392"/>
                <a:gd name="T35" fmla="*/ 264 h 280"/>
                <a:gd name="T36" fmla="*/ 16 w 392"/>
                <a:gd name="T37" fmla="*/ 280 h 280"/>
                <a:gd name="T38" fmla="*/ 376 w 392"/>
                <a:gd name="T39" fmla="*/ 280 h 280"/>
                <a:gd name="T40" fmla="*/ 392 w 392"/>
                <a:gd name="T41" fmla="*/ 264 h 280"/>
                <a:gd name="T42" fmla="*/ 392 w 392"/>
                <a:gd name="T43" fmla="*/ 240 h 280"/>
                <a:gd name="T44" fmla="*/ 352 w 392"/>
                <a:gd name="T45" fmla="*/ 240 h 280"/>
                <a:gd name="T46" fmla="*/ 352 w 392"/>
                <a:gd name="T47" fmla="*/ 200 h 280"/>
                <a:gd name="T48" fmla="*/ 392 w 392"/>
                <a:gd name="T49" fmla="*/ 200 h 280"/>
                <a:gd name="T50" fmla="*/ 392 w 392"/>
                <a:gd name="T51" fmla="*/ 160 h 280"/>
                <a:gd name="T52" fmla="*/ 352 w 392"/>
                <a:gd name="T53" fmla="*/ 160 h 280"/>
                <a:gd name="T54" fmla="*/ 352 w 392"/>
                <a:gd name="T55" fmla="*/ 120 h 280"/>
                <a:gd name="T56" fmla="*/ 392 w 392"/>
                <a:gd name="T57" fmla="*/ 120 h 280"/>
                <a:gd name="T58" fmla="*/ 392 w 392"/>
                <a:gd name="T59" fmla="*/ 80 h 280"/>
                <a:gd name="T60" fmla="*/ 352 w 392"/>
                <a:gd name="T61" fmla="*/ 80 h 280"/>
                <a:gd name="T62" fmla="*/ 352 w 392"/>
                <a:gd name="T63" fmla="*/ 40 h 280"/>
                <a:gd name="T64" fmla="*/ 392 w 392"/>
                <a:gd name="T65" fmla="*/ 40 h 280"/>
                <a:gd name="T66" fmla="*/ 152 w 392"/>
                <a:gd name="T67" fmla="*/ 200 h 280"/>
                <a:gd name="T68" fmla="*/ 152 w 392"/>
                <a:gd name="T69" fmla="*/ 80 h 280"/>
                <a:gd name="T70" fmla="*/ 252 w 392"/>
                <a:gd name="T71" fmla="*/ 140 h 280"/>
                <a:gd name="T72" fmla="*/ 152 w 392"/>
                <a:gd name="T73" fmla="*/ 20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2" h="280">
                  <a:moveTo>
                    <a:pt x="392" y="40"/>
                  </a:moveTo>
                  <a:cubicBezTo>
                    <a:pt x="392" y="16"/>
                    <a:pt x="392" y="16"/>
                    <a:pt x="392" y="16"/>
                  </a:cubicBezTo>
                  <a:cubicBezTo>
                    <a:pt x="392" y="7"/>
                    <a:pt x="385" y="0"/>
                    <a:pt x="3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73"/>
                    <a:pt x="7" y="280"/>
                    <a:pt x="16" y="280"/>
                  </a:cubicBezTo>
                  <a:cubicBezTo>
                    <a:pt x="376" y="280"/>
                    <a:pt x="376" y="280"/>
                    <a:pt x="376" y="280"/>
                  </a:cubicBezTo>
                  <a:cubicBezTo>
                    <a:pt x="385" y="280"/>
                    <a:pt x="392" y="273"/>
                    <a:pt x="392" y="264"/>
                  </a:cubicBezTo>
                  <a:cubicBezTo>
                    <a:pt x="392" y="240"/>
                    <a:pt x="392" y="240"/>
                    <a:pt x="392" y="240"/>
                  </a:cubicBezTo>
                  <a:cubicBezTo>
                    <a:pt x="352" y="240"/>
                    <a:pt x="352" y="240"/>
                    <a:pt x="352" y="240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392" y="200"/>
                    <a:pt x="392" y="200"/>
                    <a:pt x="392" y="200"/>
                  </a:cubicBezTo>
                  <a:cubicBezTo>
                    <a:pt x="392" y="160"/>
                    <a:pt x="392" y="160"/>
                    <a:pt x="392" y="160"/>
                  </a:cubicBezTo>
                  <a:cubicBezTo>
                    <a:pt x="352" y="160"/>
                    <a:pt x="352" y="160"/>
                    <a:pt x="352" y="160"/>
                  </a:cubicBezTo>
                  <a:cubicBezTo>
                    <a:pt x="352" y="120"/>
                    <a:pt x="352" y="120"/>
                    <a:pt x="352" y="120"/>
                  </a:cubicBezTo>
                  <a:cubicBezTo>
                    <a:pt x="392" y="120"/>
                    <a:pt x="392" y="120"/>
                    <a:pt x="392" y="120"/>
                  </a:cubicBezTo>
                  <a:cubicBezTo>
                    <a:pt x="392" y="80"/>
                    <a:pt x="392" y="80"/>
                    <a:pt x="392" y="80"/>
                  </a:cubicBezTo>
                  <a:cubicBezTo>
                    <a:pt x="352" y="80"/>
                    <a:pt x="352" y="80"/>
                    <a:pt x="352" y="80"/>
                  </a:cubicBezTo>
                  <a:cubicBezTo>
                    <a:pt x="352" y="40"/>
                    <a:pt x="352" y="40"/>
                    <a:pt x="352" y="40"/>
                  </a:cubicBezTo>
                  <a:lnTo>
                    <a:pt x="392" y="40"/>
                  </a:lnTo>
                  <a:close/>
                  <a:moveTo>
                    <a:pt x="152" y="200"/>
                  </a:moveTo>
                  <a:cubicBezTo>
                    <a:pt x="152" y="80"/>
                    <a:pt x="152" y="80"/>
                    <a:pt x="152" y="80"/>
                  </a:cubicBezTo>
                  <a:cubicBezTo>
                    <a:pt x="252" y="140"/>
                    <a:pt x="252" y="140"/>
                    <a:pt x="252" y="140"/>
                  </a:cubicBezTo>
                  <a:lnTo>
                    <a:pt x="152" y="2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168515" y="3181985"/>
            <a:ext cx="4037330" cy="699135"/>
            <a:chOff x="10524" y="2999"/>
            <a:chExt cx="6358" cy="1101"/>
          </a:xfrm>
        </p:grpSpPr>
        <p:sp>
          <p:nvSpPr>
            <p:cNvPr id="47" name="Rounded Rectangle 14"/>
            <p:cNvSpPr>
              <a:spLocks noChangeAspect="1"/>
            </p:cNvSpPr>
            <p:nvPr/>
          </p:nvSpPr>
          <p:spPr>
            <a:xfrm>
              <a:off x="10524" y="3197"/>
              <a:ext cx="779" cy="885"/>
            </a:xfrm>
            <a:prstGeom prst="roundRect">
              <a:avLst/>
            </a:prstGeom>
            <a:solidFill>
              <a:srgbClr val="262626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1898" y="2999"/>
              <a:ext cx="4984" cy="1101"/>
              <a:chOff x="10653" y="3818"/>
              <a:chExt cx="4984" cy="1101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0695" y="4386"/>
                <a:ext cx="4942" cy="53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sz="1600" dirty="0">
                    <a:solidFill>
                      <a:srgbClr val="262626"/>
                    </a:solidFill>
                    <a:sym typeface="+mn-ea"/>
                  </a:rPr>
                  <a:t>给定基准，失信降分，梯度分级</a:t>
                </a:r>
              </a:p>
            </p:txBody>
          </p:sp>
          <p:sp>
            <p:nvSpPr>
              <p:cNvPr id="50" name="PA_矩形 17"/>
              <p:cNvSpPr/>
              <p:nvPr>
                <p:custDataLst>
                  <p:tags r:id="rId2"/>
                </p:custDataLst>
              </p:nvPr>
            </p:nvSpPr>
            <p:spPr>
              <a:xfrm>
                <a:off x="10653" y="3818"/>
                <a:ext cx="3415" cy="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l"/>
                <a:r>
                  <a:rPr lang="zh-CN" altLang="en-US" sz="1865" b="1" dirty="0">
                    <a:solidFill>
                      <a:srgbClr val="1F1F1F"/>
                    </a:solidFill>
                  </a:rPr>
                  <a:t>用户信用积分机制</a:t>
                </a:r>
                <a:endParaRPr lang="en-US" altLang="zh-CN" sz="1865" b="1" dirty="0">
                  <a:solidFill>
                    <a:srgbClr val="1F1F1F"/>
                  </a:solidFill>
                </a:endParaRPr>
              </a:p>
            </p:txBody>
          </p:sp>
        </p:grpSp>
        <p:sp>
          <p:nvSpPr>
            <p:cNvPr id="51" name="Freeform 27"/>
            <p:cNvSpPr>
              <a:spLocks noChangeAspect="1" noEditPoints="1"/>
            </p:cNvSpPr>
            <p:nvPr/>
          </p:nvSpPr>
          <p:spPr bwMode="auto">
            <a:xfrm>
              <a:off x="10677" y="3470"/>
              <a:ext cx="473" cy="338"/>
            </a:xfrm>
            <a:custGeom>
              <a:avLst/>
              <a:gdLst>
                <a:gd name="T0" fmla="*/ 392 w 392"/>
                <a:gd name="T1" fmla="*/ 40 h 280"/>
                <a:gd name="T2" fmla="*/ 392 w 392"/>
                <a:gd name="T3" fmla="*/ 16 h 280"/>
                <a:gd name="T4" fmla="*/ 376 w 392"/>
                <a:gd name="T5" fmla="*/ 0 h 280"/>
                <a:gd name="T6" fmla="*/ 16 w 392"/>
                <a:gd name="T7" fmla="*/ 0 h 280"/>
                <a:gd name="T8" fmla="*/ 0 w 392"/>
                <a:gd name="T9" fmla="*/ 16 h 280"/>
                <a:gd name="T10" fmla="*/ 0 w 392"/>
                <a:gd name="T11" fmla="*/ 40 h 280"/>
                <a:gd name="T12" fmla="*/ 40 w 392"/>
                <a:gd name="T13" fmla="*/ 40 h 280"/>
                <a:gd name="T14" fmla="*/ 40 w 392"/>
                <a:gd name="T15" fmla="*/ 80 h 280"/>
                <a:gd name="T16" fmla="*/ 0 w 392"/>
                <a:gd name="T17" fmla="*/ 80 h 280"/>
                <a:gd name="T18" fmla="*/ 0 w 392"/>
                <a:gd name="T19" fmla="*/ 120 h 280"/>
                <a:gd name="T20" fmla="*/ 40 w 392"/>
                <a:gd name="T21" fmla="*/ 120 h 280"/>
                <a:gd name="T22" fmla="*/ 40 w 392"/>
                <a:gd name="T23" fmla="*/ 160 h 280"/>
                <a:gd name="T24" fmla="*/ 0 w 392"/>
                <a:gd name="T25" fmla="*/ 160 h 280"/>
                <a:gd name="T26" fmla="*/ 0 w 392"/>
                <a:gd name="T27" fmla="*/ 200 h 280"/>
                <a:gd name="T28" fmla="*/ 40 w 392"/>
                <a:gd name="T29" fmla="*/ 200 h 280"/>
                <a:gd name="T30" fmla="*/ 40 w 392"/>
                <a:gd name="T31" fmla="*/ 240 h 280"/>
                <a:gd name="T32" fmla="*/ 0 w 392"/>
                <a:gd name="T33" fmla="*/ 240 h 280"/>
                <a:gd name="T34" fmla="*/ 0 w 392"/>
                <a:gd name="T35" fmla="*/ 264 h 280"/>
                <a:gd name="T36" fmla="*/ 16 w 392"/>
                <a:gd name="T37" fmla="*/ 280 h 280"/>
                <a:gd name="T38" fmla="*/ 376 w 392"/>
                <a:gd name="T39" fmla="*/ 280 h 280"/>
                <a:gd name="T40" fmla="*/ 392 w 392"/>
                <a:gd name="T41" fmla="*/ 264 h 280"/>
                <a:gd name="T42" fmla="*/ 392 w 392"/>
                <a:gd name="T43" fmla="*/ 240 h 280"/>
                <a:gd name="T44" fmla="*/ 352 w 392"/>
                <a:gd name="T45" fmla="*/ 240 h 280"/>
                <a:gd name="T46" fmla="*/ 352 w 392"/>
                <a:gd name="T47" fmla="*/ 200 h 280"/>
                <a:gd name="T48" fmla="*/ 392 w 392"/>
                <a:gd name="T49" fmla="*/ 200 h 280"/>
                <a:gd name="T50" fmla="*/ 392 w 392"/>
                <a:gd name="T51" fmla="*/ 160 h 280"/>
                <a:gd name="T52" fmla="*/ 352 w 392"/>
                <a:gd name="T53" fmla="*/ 160 h 280"/>
                <a:gd name="T54" fmla="*/ 352 w 392"/>
                <a:gd name="T55" fmla="*/ 120 h 280"/>
                <a:gd name="T56" fmla="*/ 392 w 392"/>
                <a:gd name="T57" fmla="*/ 120 h 280"/>
                <a:gd name="T58" fmla="*/ 392 w 392"/>
                <a:gd name="T59" fmla="*/ 80 h 280"/>
                <a:gd name="T60" fmla="*/ 352 w 392"/>
                <a:gd name="T61" fmla="*/ 80 h 280"/>
                <a:gd name="T62" fmla="*/ 352 w 392"/>
                <a:gd name="T63" fmla="*/ 40 h 280"/>
                <a:gd name="T64" fmla="*/ 392 w 392"/>
                <a:gd name="T65" fmla="*/ 40 h 280"/>
                <a:gd name="T66" fmla="*/ 152 w 392"/>
                <a:gd name="T67" fmla="*/ 200 h 280"/>
                <a:gd name="T68" fmla="*/ 152 w 392"/>
                <a:gd name="T69" fmla="*/ 80 h 280"/>
                <a:gd name="T70" fmla="*/ 252 w 392"/>
                <a:gd name="T71" fmla="*/ 140 h 280"/>
                <a:gd name="T72" fmla="*/ 152 w 392"/>
                <a:gd name="T73" fmla="*/ 20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2" h="280">
                  <a:moveTo>
                    <a:pt x="392" y="40"/>
                  </a:moveTo>
                  <a:cubicBezTo>
                    <a:pt x="392" y="16"/>
                    <a:pt x="392" y="16"/>
                    <a:pt x="392" y="16"/>
                  </a:cubicBezTo>
                  <a:cubicBezTo>
                    <a:pt x="392" y="7"/>
                    <a:pt x="385" y="0"/>
                    <a:pt x="3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73"/>
                    <a:pt x="7" y="280"/>
                    <a:pt x="16" y="280"/>
                  </a:cubicBezTo>
                  <a:cubicBezTo>
                    <a:pt x="376" y="280"/>
                    <a:pt x="376" y="280"/>
                    <a:pt x="376" y="280"/>
                  </a:cubicBezTo>
                  <a:cubicBezTo>
                    <a:pt x="385" y="280"/>
                    <a:pt x="392" y="273"/>
                    <a:pt x="392" y="264"/>
                  </a:cubicBezTo>
                  <a:cubicBezTo>
                    <a:pt x="392" y="240"/>
                    <a:pt x="392" y="240"/>
                    <a:pt x="392" y="240"/>
                  </a:cubicBezTo>
                  <a:cubicBezTo>
                    <a:pt x="352" y="240"/>
                    <a:pt x="352" y="240"/>
                    <a:pt x="352" y="240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392" y="200"/>
                    <a:pt x="392" y="200"/>
                    <a:pt x="392" y="200"/>
                  </a:cubicBezTo>
                  <a:cubicBezTo>
                    <a:pt x="392" y="160"/>
                    <a:pt x="392" y="160"/>
                    <a:pt x="392" y="160"/>
                  </a:cubicBezTo>
                  <a:cubicBezTo>
                    <a:pt x="352" y="160"/>
                    <a:pt x="352" y="160"/>
                    <a:pt x="352" y="160"/>
                  </a:cubicBezTo>
                  <a:cubicBezTo>
                    <a:pt x="352" y="120"/>
                    <a:pt x="352" y="120"/>
                    <a:pt x="352" y="120"/>
                  </a:cubicBezTo>
                  <a:cubicBezTo>
                    <a:pt x="392" y="120"/>
                    <a:pt x="392" y="120"/>
                    <a:pt x="392" y="120"/>
                  </a:cubicBezTo>
                  <a:cubicBezTo>
                    <a:pt x="392" y="80"/>
                    <a:pt x="392" y="80"/>
                    <a:pt x="392" y="80"/>
                  </a:cubicBezTo>
                  <a:cubicBezTo>
                    <a:pt x="352" y="80"/>
                    <a:pt x="352" y="80"/>
                    <a:pt x="352" y="80"/>
                  </a:cubicBezTo>
                  <a:cubicBezTo>
                    <a:pt x="352" y="40"/>
                    <a:pt x="352" y="40"/>
                    <a:pt x="352" y="40"/>
                  </a:cubicBezTo>
                  <a:lnTo>
                    <a:pt x="392" y="40"/>
                  </a:lnTo>
                  <a:close/>
                  <a:moveTo>
                    <a:pt x="152" y="200"/>
                  </a:moveTo>
                  <a:cubicBezTo>
                    <a:pt x="152" y="80"/>
                    <a:pt x="152" y="80"/>
                    <a:pt x="152" y="80"/>
                  </a:cubicBezTo>
                  <a:cubicBezTo>
                    <a:pt x="252" y="140"/>
                    <a:pt x="252" y="140"/>
                    <a:pt x="252" y="140"/>
                  </a:cubicBezTo>
                  <a:lnTo>
                    <a:pt x="152" y="2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95A5A6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CD3F751-67C7-4C6F-AB2C-F142FA7F7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16" y="2035484"/>
            <a:ext cx="4243503" cy="26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1680" y="836930"/>
            <a:ext cx="6784975" cy="3499485"/>
          </a:xfrm>
          <a:prstGeom prst="rect">
            <a:avLst/>
          </a:prstGeom>
          <a:solidFill>
            <a:srgbClr val="262626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3180" y="2230240"/>
            <a:ext cx="6784976" cy="3816549"/>
          </a:xfrm>
          <a:prstGeom prst="rect">
            <a:avLst/>
          </a:prstGeom>
        </p:spPr>
      </p:pic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1273491" y="2979763"/>
            <a:ext cx="3283271" cy="2425729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后端</a:t>
            </a:r>
            <a:endParaRPr lang="en-US" altLang="zh-CN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zh-CN" sz="6600" dirty="0">
                <a:solidFill>
                  <a:srgbClr val="26262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	 </a:t>
            </a:r>
            <a:r>
              <a:rPr lang="zh-CN" altLang="en-US" sz="6600" dirty="0">
                <a:solidFill>
                  <a:srgbClr val="26262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实现</a:t>
            </a:r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082040" y="2990215"/>
            <a:ext cx="5492750" cy="2664460"/>
          </a:xfrm>
          <a:prstGeom prst="rect">
            <a:avLst/>
          </a:prstGeom>
          <a:noFill/>
          <a:ln w="3175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A77C0-FBBD-4488-9DBC-7FD6E433E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44" y="516468"/>
            <a:ext cx="2539682" cy="1015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5082CA-DE33-45FC-9B78-20D33037C0C1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8871AA-9C7B-4827-8A3C-A28B1AB180FF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7E52C6-97D0-4A96-A337-4779488F0357}"/>
              </a:ext>
            </a:extLst>
          </p:cNvPr>
          <p:cNvGrpSpPr/>
          <p:nvPr/>
        </p:nvGrpSpPr>
        <p:grpSpPr>
          <a:xfrm>
            <a:off x="941374" y="1057358"/>
            <a:ext cx="2139377" cy="374650"/>
            <a:chOff x="4022090" y="1101090"/>
            <a:chExt cx="4450715" cy="374650"/>
          </a:xfrm>
        </p:grpSpPr>
        <p:sp>
          <p:nvSpPr>
            <p:cNvPr id="13" name="圆角矩形 6">
              <a:extLst>
                <a:ext uri="{FF2B5EF4-FFF2-40B4-BE49-F238E27FC236}">
                  <a16:creationId xmlns:a16="http://schemas.microsoft.com/office/drawing/2014/main" id="{381126B1-A0E0-42F3-A209-7A1AF5DAAE35}"/>
                </a:ext>
              </a:extLst>
            </p:cNvPr>
            <p:cNvSpPr/>
            <p:nvPr/>
          </p:nvSpPr>
          <p:spPr>
            <a:xfrm>
              <a:off x="4250690" y="1101090"/>
              <a:ext cx="4222115" cy="3746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E31883F-2F6C-462D-B196-390622CCCF63}"/>
                </a:ext>
              </a:extLst>
            </p:cNvPr>
            <p:cNvSpPr txBox="1"/>
            <p:nvPr/>
          </p:nvSpPr>
          <p:spPr>
            <a:xfrm>
              <a:off x="4022090" y="1119822"/>
              <a:ext cx="44507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" panose="02020603050405020304" charset="0"/>
                </a:rPr>
                <a:t>主讲人</a:t>
              </a:r>
              <a:r>
                <a:rPr lang="zh-CN" altLang="en-US" sz="1600" dirty="0">
                  <a:latin typeface="Times New Roman" panose="02020603050405020304" charset="0"/>
                </a:rPr>
                <a:t>：熊鲁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25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梯形 13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5909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后端技术栈</a:t>
            </a:r>
            <a:endParaRPr lang="en-US" altLang="zh-CN" sz="36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28246" y="3724385"/>
            <a:ext cx="1294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Maven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379459" y="3683721"/>
            <a:ext cx="1294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JSP</a:t>
            </a:r>
            <a:endParaRPr lang="zh-CN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302" y="4286934"/>
            <a:ext cx="2568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使用</a:t>
            </a:r>
            <a:r>
              <a:rPr lang="en-US" altLang="zh-CN" dirty="0"/>
              <a:t>maven</a:t>
            </a:r>
            <a:r>
              <a:rPr lang="zh-CN" altLang="en-US" dirty="0"/>
              <a:t>对 </a:t>
            </a:r>
            <a:r>
              <a:rPr lang="en-US" altLang="zh-CN" dirty="0"/>
              <a:t>Java </a:t>
            </a:r>
            <a:r>
              <a:rPr lang="zh-CN" altLang="en-US" dirty="0"/>
              <a:t>项目进行构建、依赖管理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23548" y="4200695"/>
            <a:ext cx="300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动态网页技术，响应客户端发送的请求，并根据请求内容动态地生成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HTML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XML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或其他格式文档的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Web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网页，再返回给请求者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620CA4-4A4D-46F1-9DEE-446C642FB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3" b="13725"/>
          <a:stretch/>
        </p:blipFill>
        <p:spPr bwMode="auto">
          <a:xfrm>
            <a:off x="7019953" y="1765932"/>
            <a:ext cx="3695395" cy="16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D2C3C83-4617-4775-8718-505C76A9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012" y="1395065"/>
            <a:ext cx="1139465" cy="10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A504E0F-86CD-4080-9EC0-12D07389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1" y="1801571"/>
            <a:ext cx="3123432" cy="162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5A30104-83FF-4592-92C4-EEA5BC06D649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3B24A90-AE51-475A-8316-53C2F68A64FB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sp>
        <p:nvSpPr>
          <p:cNvPr id="31" name="TextBox 2">
            <a:extLst>
              <a:ext uri="{FF2B5EF4-FFF2-40B4-BE49-F238E27FC236}">
                <a16:creationId xmlns:a16="http://schemas.microsoft.com/office/drawing/2014/main" id="{39C6BCEF-B496-4D4C-9F84-B46A0BD65260}"/>
              </a:ext>
            </a:extLst>
          </p:cNvPr>
          <p:cNvSpPr txBox="1"/>
          <p:nvPr/>
        </p:nvSpPr>
        <p:spPr>
          <a:xfrm>
            <a:off x="4651386" y="3685852"/>
            <a:ext cx="1176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MVC</a:t>
            </a:r>
            <a:r>
              <a:rPr lang="zh-CN" altLang="en-US" dirty="0"/>
              <a:t>框架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29773127-D18B-4180-BBDD-96185E80DCF0}"/>
              </a:ext>
            </a:extLst>
          </p:cNvPr>
          <p:cNvSpPr txBox="1"/>
          <p:nvPr/>
        </p:nvSpPr>
        <p:spPr>
          <a:xfrm>
            <a:off x="4299108" y="4239010"/>
            <a:ext cx="2185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分离业务模型和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用户界面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的实现，使同一个程序可以使用不同的表现形式</a:t>
            </a:r>
            <a:endParaRPr lang="zh-CN" altLang="en-US" dirty="0"/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id="{FCD3D8D4-5E6F-4603-BAB7-2F72456E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14" y="1765932"/>
            <a:ext cx="1661809" cy="162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4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23039668391">
            <a:hlinkClick r:id="" action="ppaction://media"/>
            <a:extLst>
              <a:ext uri="{FF2B5EF4-FFF2-40B4-BE49-F238E27FC236}">
                <a16:creationId xmlns:a16="http://schemas.microsoft.com/office/drawing/2014/main" id="{69A07F7F-CBF8-4757-BF7E-BEB38CA58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166" y="479623"/>
            <a:ext cx="11271454" cy="6040795"/>
          </a:xfrm>
          <a:prstGeom prst="rect">
            <a:avLst/>
          </a:prstGeom>
        </p:spPr>
      </p:pic>
      <p:sp>
        <p:nvSpPr>
          <p:cNvPr id="9" name="梯形 8">
            <a:extLst>
              <a:ext uri="{FF2B5EF4-FFF2-40B4-BE49-F238E27FC236}">
                <a16:creationId xmlns:a16="http://schemas.microsoft.com/office/drawing/2014/main" id="{A45E29C7-3806-45F0-9459-4647497A6F8A}"/>
              </a:ext>
            </a:extLst>
          </p:cNvPr>
          <p:cNvSpPr/>
          <p:nvPr/>
        </p:nvSpPr>
        <p:spPr>
          <a:xfrm rot="16200000" flipV="1">
            <a:off x="9727539" y="3378862"/>
            <a:ext cx="4227883" cy="701038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文本框 5">
            <a:extLst>
              <a:ext uri="{FF2B5EF4-FFF2-40B4-BE49-F238E27FC236}">
                <a16:creationId xmlns:a16="http://schemas.microsoft.com/office/drawing/2014/main" id="{30CD8B17-1568-498E-BB97-BD0DC5413B5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419595" y="2456657"/>
            <a:ext cx="4858270" cy="313932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功</a:t>
            </a:r>
            <a:endParaRPr lang="en-US" altLang="zh-CN" sz="44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90000"/>
              </a:lnSpc>
            </a:pPr>
            <a:r>
              <a:rPr lang="zh-CN" altLang="en-US" sz="4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能</a:t>
            </a:r>
            <a:endParaRPr lang="en-US" altLang="zh-CN" sz="44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90000"/>
              </a:lnSpc>
            </a:pPr>
            <a:r>
              <a:rPr lang="zh-CN" altLang="en-US" sz="4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展</a:t>
            </a:r>
            <a:endParaRPr lang="en-US" altLang="zh-CN" sz="44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90000"/>
              </a:lnSpc>
            </a:pPr>
            <a:r>
              <a:rPr lang="zh-CN" altLang="en-US" sz="4400" dirty="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示</a:t>
            </a:r>
            <a:endParaRPr lang="en-US" altLang="zh-CN" sz="4400" dirty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90000"/>
              </a:lnSpc>
            </a:pPr>
            <a:endParaRPr lang="en-US" altLang="zh-CN" sz="4400" dirty="0">
              <a:solidFill>
                <a:srgbClr val="FFFFFF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47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1680" y="836930"/>
            <a:ext cx="6784975" cy="3499485"/>
          </a:xfrm>
          <a:prstGeom prst="rect">
            <a:avLst/>
          </a:prstGeom>
          <a:solidFill>
            <a:srgbClr val="262626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3180" y="2018210"/>
            <a:ext cx="6784976" cy="4240610"/>
          </a:xfrm>
          <a:prstGeom prst="rect">
            <a:avLst/>
          </a:prstGeom>
        </p:spPr>
      </p:pic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1273491" y="2979763"/>
            <a:ext cx="3858749" cy="2425729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数据库</a:t>
            </a:r>
            <a:endParaRPr lang="en-US" altLang="zh-CN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zh-CN" sz="6600" dirty="0">
                <a:solidFill>
                  <a:srgbClr val="26262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	</a:t>
            </a:r>
            <a:r>
              <a:rPr lang="zh-CN" altLang="en-US" sz="6600" dirty="0">
                <a:solidFill>
                  <a:srgbClr val="26262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表设计</a:t>
            </a:r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082040" y="2990215"/>
            <a:ext cx="5492750" cy="2664460"/>
          </a:xfrm>
          <a:prstGeom prst="rect">
            <a:avLst/>
          </a:prstGeom>
          <a:noFill/>
          <a:ln w="3175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A77C0-FBBD-4488-9DBC-7FD6E433E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44" y="516468"/>
            <a:ext cx="2539682" cy="1015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18114E-2EB7-45B4-9595-899626383520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485BF5-3C90-4735-AA9A-968231DBB700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CC27C5-B874-420B-A407-281D672D9E65}"/>
              </a:ext>
            </a:extLst>
          </p:cNvPr>
          <p:cNvGrpSpPr/>
          <p:nvPr/>
        </p:nvGrpSpPr>
        <p:grpSpPr>
          <a:xfrm>
            <a:off x="941374" y="1057358"/>
            <a:ext cx="2139377" cy="374650"/>
            <a:chOff x="4022090" y="1101090"/>
            <a:chExt cx="4450715" cy="374650"/>
          </a:xfrm>
        </p:grpSpPr>
        <p:sp>
          <p:nvSpPr>
            <p:cNvPr id="13" name="圆角矩形 6">
              <a:extLst>
                <a:ext uri="{FF2B5EF4-FFF2-40B4-BE49-F238E27FC236}">
                  <a16:creationId xmlns:a16="http://schemas.microsoft.com/office/drawing/2014/main" id="{3596879E-992F-4943-9A67-BBAF1612F4E0}"/>
                </a:ext>
              </a:extLst>
            </p:cNvPr>
            <p:cNvSpPr/>
            <p:nvPr/>
          </p:nvSpPr>
          <p:spPr>
            <a:xfrm>
              <a:off x="4250690" y="1101090"/>
              <a:ext cx="4222115" cy="3746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9B367D2-DC5C-4935-8143-EA6538C30A9D}"/>
                </a:ext>
              </a:extLst>
            </p:cNvPr>
            <p:cNvSpPr txBox="1"/>
            <p:nvPr/>
          </p:nvSpPr>
          <p:spPr>
            <a:xfrm>
              <a:off x="4022090" y="1119822"/>
              <a:ext cx="44507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" panose="02020603050405020304" charset="0"/>
                </a:rPr>
                <a:t>主讲人</a:t>
              </a:r>
              <a:r>
                <a:rPr lang="zh-CN" altLang="en-US" sz="1600" dirty="0">
                  <a:latin typeface="Times New Roman" panose="02020603050405020304" charset="0"/>
                </a:rPr>
                <a:t>：王建富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60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数据库表设计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80" y="5109210"/>
            <a:ext cx="2465070" cy="1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组合 43"/>
          <p:cNvGrpSpPr/>
          <p:nvPr/>
        </p:nvGrpSpPr>
        <p:grpSpPr>
          <a:xfrm>
            <a:off x="1517015" y="1032510"/>
            <a:ext cx="8690610" cy="5051425"/>
            <a:chOff x="4190" y="54212"/>
            <a:chExt cx="7791" cy="3679"/>
          </a:xfrm>
        </p:grpSpPr>
        <p:grpSp>
          <p:nvGrpSpPr>
            <p:cNvPr id="88" name="组合 44"/>
            <p:cNvGrpSpPr/>
            <p:nvPr/>
          </p:nvGrpSpPr>
          <p:grpSpPr>
            <a:xfrm>
              <a:off x="4190" y="54212"/>
              <a:ext cx="7791" cy="3679"/>
              <a:chOff x="4190" y="54212"/>
              <a:chExt cx="7791" cy="3679"/>
            </a:xfrm>
          </p:grpSpPr>
          <p:sp>
            <p:nvSpPr>
              <p:cNvPr id="51" name="自选图形 45"/>
              <p:cNvSpPr/>
              <p:nvPr/>
            </p:nvSpPr>
            <p:spPr>
              <a:xfrm>
                <a:off x="7160" y="54585"/>
                <a:ext cx="1380" cy="650"/>
              </a:xfrm>
              <a:prstGeom prst="flowChartDecision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upright="1"/>
              <a:lstStyle/>
              <a:p>
                <a:pPr algn="ctr"/>
                <a:r>
                  <a:rPr lang="en-US" altLang="zh-CN" kern="100"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管理</a:t>
                </a:r>
              </a:p>
            </p:txBody>
          </p:sp>
          <p:grpSp>
            <p:nvGrpSpPr>
              <p:cNvPr id="59" name="组合 46"/>
              <p:cNvGrpSpPr/>
              <p:nvPr/>
            </p:nvGrpSpPr>
            <p:grpSpPr>
              <a:xfrm>
                <a:off x="9150" y="54433"/>
                <a:ext cx="2831" cy="1175"/>
                <a:chOff x="4730" y="55323"/>
                <a:chExt cx="2831" cy="1175"/>
              </a:xfrm>
            </p:grpSpPr>
            <p:sp>
              <p:nvSpPr>
                <p:cNvPr id="52" name="自选图形 47"/>
                <p:cNvSpPr/>
                <p:nvPr/>
              </p:nvSpPr>
              <p:spPr>
                <a:xfrm>
                  <a:off x="4730" y="55555"/>
                  <a:ext cx="1099" cy="444"/>
                </a:xfrm>
                <a:prstGeom prst="flowChartProcess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zh-CN" altLang="en-US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用户</a:t>
                  </a:r>
                </a:p>
              </p:txBody>
            </p:sp>
            <p:sp>
              <p:nvSpPr>
                <p:cNvPr id="53" name="自选图形 48"/>
                <p:cNvSpPr/>
                <p:nvPr/>
              </p:nvSpPr>
              <p:spPr>
                <a:xfrm>
                  <a:off x="6230" y="55323"/>
                  <a:ext cx="133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en-US" altLang="zh-CN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账号</a:t>
                  </a:r>
                </a:p>
              </p:txBody>
            </p:sp>
            <p:sp>
              <p:nvSpPr>
                <p:cNvPr id="55" name="自选图形 50"/>
                <p:cNvSpPr/>
                <p:nvPr/>
              </p:nvSpPr>
              <p:spPr>
                <a:xfrm>
                  <a:off x="6300" y="55999"/>
                  <a:ext cx="126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zh-CN" altLang="en-US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密码</a:t>
                  </a:r>
                </a:p>
              </p:txBody>
            </p:sp>
            <p:cxnSp>
              <p:nvCxnSpPr>
                <p:cNvPr id="56" name="直线 51"/>
                <p:cNvCxnSpPr>
                  <a:stCxn id="53" idx="2"/>
                </p:cNvCxnSpPr>
                <p:nvPr/>
              </p:nvCxnSpPr>
              <p:spPr>
                <a:xfrm flipH="1">
                  <a:off x="5844" y="55572"/>
                  <a:ext cx="386" cy="235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直线 52"/>
                <p:cNvCxnSpPr>
                  <a:stCxn id="55" idx="2"/>
                  <a:endCxn id="52" idx="3"/>
                </p:cNvCxnSpPr>
                <p:nvPr/>
              </p:nvCxnSpPr>
              <p:spPr>
                <a:xfrm flipH="1" flipV="1">
                  <a:off x="5829" y="55777"/>
                  <a:ext cx="471" cy="472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" name="组合 54"/>
              <p:cNvGrpSpPr/>
              <p:nvPr/>
            </p:nvGrpSpPr>
            <p:grpSpPr>
              <a:xfrm>
                <a:off x="4190" y="54212"/>
                <a:ext cx="2338" cy="1228"/>
                <a:chOff x="4430" y="54162"/>
                <a:chExt cx="2338" cy="1228"/>
              </a:xfrm>
            </p:grpSpPr>
            <p:sp>
              <p:nvSpPr>
                <p:cNvPr id="60" name="自选图形 55"/>
                <p:cNvSpPr/>
                <p:nvPr/>
              </p:nvSpPr>
              <p:spPr>
                <a:xfrm>
                  <a:off x="5670" y="54605"/>
                  <a:ext cx="1099" cy="490"/>
                </a:xfrm>
                <a:prstGeom prst="flowChartProcess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en-US" altLang="zh-CN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管理员</a:t>
                  </a:r>
                </a:p>
              </p:txBody>
            </p:sp>
            <p:sp>
              <p:nvSpPr>
                <p:cNvPr id="61" name="自选图形 56"/>
                <p:cNvSpPr/>
                <p:nvPr/>
              </p:nvSpPr>
              <p:spPr>
                <a:xfrm>
                  <a:off x="4460" y="54162"/>
                  <a:ext cx="90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en-US" altLang="zh-CN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账号</a:t>
                  </a:r>
                </a:p>
              </p:txBody>
            </p:sp>
            <p:sp>
              <p:nvSpPr>
                <p:cNvPr id="62" name="自选图形 57"/>
                <p:cNvSpPr/>
                <p:nvPr/>
              </p:nvSpPr>
              <p:spPr>
                <a:xfrm>
                  <a:off x="4430" y="54892"/>
                  <a:ext cx="90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en-US" altLang="zh-CN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密码</a:t>
                  </a:r>
                </a:p>
              </p:txBody>
            </p:sp>
            <p:cxnSp>
              <p:nvCxnSpPr>
                <p:cNvPr id="63" name="直线 58"/>
                <p:cNvCxnSpPr/>
                <p:nvPr/>
              </p:nvCxnSpPr>
              <p:spPr>
                <a:xfrm>
                  <a:off x="5370" y="54460"/>
                  <a:ext cx="270" cy="34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直线 59"/>
                <p:cNvCxnSpPr/>
                <p:nvPr/>
              </p:nvCxnSpPr>
              <p:spPr>
                <a:xfrm flipV="1">
                  <a:off x="5340" y="54800"/>
                  <a:ext cx="320" cy="320"/>
                </a:xfrm>
                <a:prstGeom prst="line">
                  <a:avLst/>
                </a:prstGeom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4" name="组合 60"/>
              <p:cNvGrpSpPr/>
              <p:nvPr/>
            </p:nvGrpSpPr>
            <p:grpSpPr>
              <a:xfrm>
                <a:off x="4790" y="56142"/>
                <a:ext cx="6081" cy="1749"/>
                <a:chOff x="5750" y="56242"/>
                <a:chExt cx="6081" cy="1749"/>
              </a:xfrm>
            </p:grpSpPr>
            <p:sp>
              <p:nvSpPr>
                <p:cNvPr id="67" name="自选图形 62"/>
                <p:cNvSpPr/>
                <p:nvPr/>
              </p:nvSpPr>
              <p:spPr>
                <a:xfrm>
                  <a:off x="5750" y="57372"/>
                  <a:ext cx="90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zh-CN" altLang="en-US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名称</a:t>
                  </a:r>
                </a:p>
              </p:txBody>
            </p:sp>
            <p:sp>
              <p:nvSpPr>
                <p:cNvPr id="68" name="自选图形 63"/>
                <p:cNvSpPr/>
                <p:nvPr/>
              </p:nvSpPr>
              <p:spPr>
                <a:xfrm>
                  <a:off x="6770" y="57372"/>
                  <a:ext cx="90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zh-CN" altLang="en-US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联系方式</a:t>
                  </a:r>
                </a:p>
              </p:txBody>
            </p:sp>
            <p:sp>
              <p:nvSpPr>
                <p:cNvPr id="69" name="自选图形 64"/>
                <p:cNvSpPr/>
                <p:nvPr/>
              </p:nvSpPr>
              <p:spPr>
                <a:xfrm>
                  <a:off x="7820" y="57382"/>
                  <a:ext cx="90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zh-CN" altLang="en-US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价格</a:t>
                  </a:r>
                </a:p>
              </p:txBody>
            </p:sp>
            <p:sp>
              <p:nvSpPr>
                <p:cNvPr id="70" name="自选图形 65"/>
                <p:cNvSpPr/>
                <p:nvPr/>
              </p:nvSpPr>
              <p:spPr>
                <a:xfrm>
                  <a:off x="9900" y="57442"/>
                  <a:ext cx="90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zh-CN" altLang="en-US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种类</a:t>
                  </a:r>
                </a:p>
              </p:txBody>
            </p:sp>
            <p:sp>
              <p:nvSpPr>
                <p:cNvPr id="71" name="自选图形 66"/>
                <p:cNvSpPr/>
                <p:nvPr/>
              </p:nvSpPr>
              <p:spPr>
                <a:xfrm>
                  <a:off x="10930" y="57492"/>
                  <a:ext cx="90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zh-CN" altLang="en-US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日期</a:t>
                  </a:r>
                </a:p>
              </p:txBody>
            </p:sp>
            <p:sp>
              <p:nvSpPr>
                <p:cNvPr id="73" name="自选图形 68"/>
                <p:cNvSpPr/>
                <p:nvPr/>
              </p:nvSpPr>
              <p:spPr>
                <a:xfrm>
                  <a:off x="8260" y="56242"/>
                  <a:ext cx="1101" cy="520"/>
                </a:xfrm>
                <a:prstGeom prst="flowChartProcess">
                  <a:avLst/>
                </a:prstGeom>
                <a:solidFill>
                  <a:srgbClr val="FFFFFF">
                    <a:alpha val="0"/>
                  </a:srgbClr>
                </a:solidFill>
                <a:ln w="0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zh-CN" altLang="en-US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商品</a:t>
                  </a:r>
                </a:p>
              </p:txBody>
            </p:sp>
            <p:sp>
              <p:nvSpPr>
                <p:cNvPr id="74" name="自选图形 69"/>
                <p:cNvSpPr/>
                <p:nvPr/>
              </p:nvSpPr>
              <p:spPr>
                <a:xfrm>
                  <a:off x="8860" y="57432"/>
                  <a:ext cx="901" cy="499"/>
                </a:xfrm>
                <a:prstGeom prst="flowChartConnector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upright="1"/>
                <a:lstStyle/>
                <a:p>
                  <a:pPr algn="ctr"/>
                  <a:r>
                    <a:rPr lang="zh-CN" altLang="en-US" kern="100"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  <a:sym typeface="Times New Roman" panose="02020603050405020304"/>
                    </a:rPr>
                    <a:t>描述</a:t>
                  </a:r>
                </a:p>
              </p:txBody>
            </p:sp>
            <p:grpSp>
              <p:nvGrpSpPr>
                <p:cNvPr id="83" name="组合 70"/>
                <p:cNvGrpSpPr/>
                <p:nvPr/>
              </p:nvGrpSpPr>
              <p:grpSpPr>
                <a:xfrm>
                  <a:off x="6320" y="56732"/>
                  <a:ext cx="5120" cy="729"/>
                  <a:chOff x="6310" y="56732"/>
                  <a:chExt cx="5120" cy="729"/>
                </a:xfrm>
              </p:grpSpPr>
              <p:cxnSp>
                <p:nvCxnSpPr>
                  <p:cNvPr id="75" name="直线 71"/>
                  <p:cNvCxnSpPr/>
                  <p:nvPr/>
                </p:nvCxnSpPr>
                <p:spPr>
                  <a:xfrm flipH="1">
                    <a:off x="6310" y="56762"/>
                    <a:ext cx="2539" cy="61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7" name="直线 73"/>
                  <p:cNvCxnSpPr/>
                  <p:nvPr/>
                </p:nvCxnSpPr>
                <p:spPr>
                  <a:xfrm flipH="1">
                    <a:off x="7410" y="56732"/>
                    <a:ext cx="1490" cy="69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" name="直线 74"/>
                  <p:cNvCxnSpPr/>
                  <p:nvPr/>
                </p:nvCxnSpPr>
                <p:spPr>
                  <a:xfrm flipH="1">
                    <a:off x="8370" y="56761"/>
                    <a:ext cx="531" cy="621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" name="直线 75"/>
                  <p:cNvCxnSpPr/>
                  <p:nvPr/>
                </p:nvCxnSpPr>
                <p:spPr>
                  <a:xfrm>
                    <a:off x="8900" y="56752"/>
                    <a:ext cx="2530" cy="709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" name="直线 77"/>
                  <p:cNvCxnSpPr/>
                  <p:nvPr/>
                </p:nvCxnSpPr>
                <p:spPr>
                  <a:xfrm>
                    <a:off x="8909" y="56741"/>
                    <a:ext cx="1490" cy="681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" name="直线 78"/>
                  <p:cNvCxnSpPr/>
                  <p:nvPr/>
                </p:nvCxnSpPr>
                <p:spPr>
                  <a:xfrm>
                    <a:off x="8959" y="56771"/>
                    <a:ext cx="491" cy="6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cxnSp>
            </p:grpSp>
          </p:grpSp>
          <p:cxnSp>
            <p:nvCxnSpPr>
              <p:cNvPr id="85" name="直线 79"/>
              <p:cNvCxnSpPr/>
              <p:nvPr/>
            </p:nvCxnSpPr>
            <p:spPr>
              <a:xfrm>
                <a:off x="6520" y="54890"/>
                <a:ext cx="660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cxnSp>
          <p:cxnSp>
            <p:nvCxnSpPr>
              <p:cNvPr id="86" name="直线 80"/>
              <p:cNvCxnSpPr>
                <a:stCxn id="52" idx="1"/>
                <a:endCxn id="51" idx="3"/>
              </p:cNvCxnSpPr>
              <p:nvPr/>
            </p:nvCxnSpPr>
            <p:spPr>
              <a:xfrm flipH="1">
                <a:off x="8540" y="54887"/>
                <a:ext cx="611" cy="23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cxnSp>
          <p:cxnSp>
            <p:nvCxnSpPr>
              <p:cNvPr id="87" name="直线 81"/>
              <p:cNvCxnSpPr/>
              <p:nvPr/>
            </p:nvCxnSpPr>
            <p:spPr>
              <a:xfrm flipH="1">
                <a:off x="7820" y="55250"/>
                <a:ext cx="10" cy="860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arrow" w="med" len="med"/>
              </a:ln>
            </p:spPr>
          </p:cxnSp>
        </p:grpSp>
        <p:grpSp>
          <p:nvGrpSpPr>
            <p:cNvPr id="92" name="组合 82"/>
            <p:cNvGrpSpPr/>
            <p:nvPr/>
          </p:nvGrpSpPr>
          <p:grpSpPr>
            <a:xfrm>
              <a:off x="6529" y="54655"/>
              <a:ext cx="2411" cy="1574"/>
              <a:chOff x="6529" y="54655"/>
              <a:chExt cx="2411" cy="1574"/>
            </a:xfrm>
          </p:grpSpPr>
          <p:sp>
            <p:nvSpPr>
              <p:cNvPr id="91" name="文本框 85"/>
              <p:cNvSpPr txBox="1"/>
              <p:nvPr/>
            </p:nvSpPr>
            <p:spPr>
              <a:xfrm>
                <a:off x="7830" y="55819"/>
                <a:ext cx="400" cy="410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gamma/>
                      <a:shade val="45882"/>
                      <a:invGamma/>
                      <a:alpha val="0"/>
                    </a:srgbClr>
                  </a:gs>
                </a:gsLst>
                <a:lin ang="5400000" scaled="1"/>
                <a:tileRect/>
              </a:gradFill>
              <a:ln w="3175" cap="rnd" cmpd="sng">
                <a:solidFill>
                  <a:schemeClr val="bg1"/>
                </a:solidFill>
                <a:prstDash val="sysDot"/>
                <a:miter/>
                <a:headEnd type="none" w="med" len="med"/>
                <a:tailEnd type="none" w="med" len="med"/>
              </a:ln>
            </p:spPr>
            <p:txBody>
              <a:bodyPr upright="1"/>
              <a:lstStyle/>
              <a:p>
                <a:pPr algn="ctr"/>
                <a:r>
                  <a:rPr lang="en-US" altLang="zh-CN" kern="100"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n</a:t>
                </a:r>
              </a:p>
            </p:txBody>
          </p:sp>
          <p:sp>
            <p:nvSpPr>
              <p:cNvPr id="2" name="文本框 85"/>
              <p:cNvSpPr txBox="1"/>
              <p:nvPr/>
            </p:nvSpPr>
            <p:spPr>
              <a:xfrm>
                <a:off x="8540" y="54655"/>
                <a:ext cx="400" cy="410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gamma/>
                      <a:shade val="45882"/>
                      <a:invGamma/>
                      <a:alpha val="0"/>
                    </a:srgbClr>
                  </a:gs>
                </a:gsLst>
                <a:lin ang="5400000" scaled="1"/>
                <a:tileRect/>
              </a:gradFill>
              <a:ln w="3175" cap="rnd" cmpd="sng">
                <a:solidFill>
                  <a:schemeClr val="bg1"/>
                </a:solidFill>
                <a:prstDash val="sysDot"/>
                <a:miter/>
                <a:headEnd type="none" w="med" len="med"/>
                <a:tailEnd type="none" w="med" len="med"/>
              </a:ln>
            </p:spPr>
            <p:txBody>
              <a:bodyPr upright="1"/>
              <a:lstStyle/>
              <a:p>
                <a:pPr algn="ctr"/>
                <a:r>
                  <a:rPr lang="en-US" altLang="zh-CN" kern="100"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1</a:t>
                </a:r>
              </a:p>
            </p:txBody>
          </p:sp>
          <p:sp>
            <p:nvSpPr>
              <p:cNvPr id="3" name="文本框 85"/>
              <p:cNvSpPr txBox="1"/>
              <p:nvPr/>
            </p:nvSpPr>
            <p:spPr>
              <a:xfrm>
                <a:off x="6529" y="54655"/>
                <a:ext cx="400" cy="410"/>
              </a:xfrm>
              <a:prstGeom prst="rect">
                <a:avLst/>
              </a:prstGeom>
              <a:gradFill rotWithShape="0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gamma/>
                      <a:shade val="45882"/>
                      <a:invGamma/>
                      <a:alpha val="0"/>
                    </a:srgbClr>
                  </a:gs>
                </a:gsLst>
                <a:lin ang="5400000" scaled="1"/>
                <a:tileRect/>
              </a:gradFill>
              <a:ln w="3175" cap="rnd" cmpd="sng">
                <a:solidFill>
                  <a:schemeClr val="bg1"/>
                </a:solidFill>
                <a:prstDash val="sysDot"/>
                <a:miter/>
                <a:headEnd type="none" w="med" len="med"/>
                <a:tailEnd type="none" w="med" len="med"/>
              </a:ln>
            </p:spPr>
            <p:txBody>
              <a:bodyPr upright="1"/>
              <a:lstStyle/>
              <a:p>
                <a:pPr algn="ctr"/>
                <a:r>
                  <a:rPr lang="en-US" altLang="zh-CN" kern="100"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  <a:sym typeface="Times New Roman" panose="02020603050405020304"/>
                  </a:rPr>
                  <a:t>n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数据库表设计</a:t>
            </a:r>
            <a:endParaRPr lang="en-US" altLang="zh-CN" sz="4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5455920"/>
            <a:ext cx="22225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31470" y="1132205"/>
            <a:ext cx="1738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管理员表：</a:t>
            </a:r>
          </a:p>
        </p:txBody>
      </p:sp>
      <p:graphicFrame>
        <p:nvGraphicFramePr>
          <p:cNvPr id="11" name="表格 10"/>
          <p:cNvGraphicFramePr/>
          <p:nvPr>
            <p:custDataLst>
              <p:tags r:id="rId4"/>
            </p:custDataLst>
          </p:nvPr>
        </p:nvGraphicFramePr>
        <p:xfrm>
          <a:off x="5878047" y="1847138"/>
          <a:ext cx="5928360" cy="4261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72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列名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含义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类型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1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uid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用户ID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int(11)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2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username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用户账号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varchar(50)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28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password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密码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varchar（50）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331300" y="1847373"/>
          <a:ext cx="5175250" cy="4323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37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列名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含义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类型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管理员ID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int(11)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username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管理员账号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varchar(50)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password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密码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varchar（50）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878195" y="1132205"/>
            <a:ext cx="1738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用户表：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数据库表设计</a:t>
            </a:r>
            <a:endParaRPr lang="en-US" altLang="zh-CN" sz="4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0" y="5455920"/>
            <a:ext cx="22225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31470" y="1132205"/>
            <a:ext cx="1738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商品表：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99935" y="1132205"/>
            <a:ext cx="2270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愿望清单表：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444573" y="1738800"/>
          <a:ext cx="6454775" cy="4830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7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086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列名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含义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类型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cid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商品ID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int(11)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uid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用户ID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int(11)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name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商品名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varchar（50）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contact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联系方式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varchar（30）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date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日期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datetime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price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价格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float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description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商品描述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varchar(200)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13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category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商品种类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int(11)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7099765" y="1762295"/>
          <a:ext cx="4476750" cy="3226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37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列名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含义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类型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清单ID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int(11)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uid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用户ID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int(11)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9525">
                      <a:solidFill>
                        <a:srgbClr val="646464"/>
                      </a:solidFill>
                      <a:prstDash val="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5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商品ID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int(11)</a:t>
                      </a:r>
                    </a:p>
                  </a:txBody>
                  <a:tcPr marL="317500" marR="317500" marT="215900" marB="215900" anchor="ctr">
                    <a:lnL w="9525">
                      <a:solidFill>
                        <a:srgbClr val="646464"/>
                      </a:solidFill>
                      <a:prstDash val="dash"/>
                    </a:lnL>
                    <a:lnR w="9525">
                      <a:solidFill>
                        <a:srgbClr val="646464"/>
                      </a:solidFill>
                      <a:prstDash val="dash"/>
                    </a:lnR>
                    <a:lnT w="9525">
                      <a:solidFill>
                        <a:srgbClr val="646464"/>
                      </a:solidFill>
                      <a:prstDash val="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1680" y="836930"/>
            <a:ext cx="6784975" cy="3499485"/>
          </a:xfrm>
          <a:prstGeom prst="rect">
            <a:avLst/>
          </a:prstGeom>
          <a:solidFill>
            <a:srgbClr val="262626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3180" y="2230240"/>
            <a:ext cx="6784976" cy="3816549"/>
          </a:xfrm>
          <a:prstGeom prst="rect">
            <a:avLst/>
          </a:prstGeom>
        </p:spPr>
      </p:pic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1273491" y="2979763"/>
            <a:ext cx="3283271" cy="2425729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算法</a:t>
            </a:r>
            <a:endParaRPr lang="en-US" altLang="zh-CN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zh-CN" sz="6600" dirty="0">
                <a:solidFill>
                  <a:srgbClr val="26262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	 </a:t>
            </a:r>
            <a:r>
              <a:rPr lang="zh-CN" altLang="en-US" sz="6600" dirty="0">
                <a:solidFill>
                  <a:srgbClr val="26262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设计</a:t>
            </a:r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082040" y="2990215"/>
            <a:ext cx="5492750" cy="2664460"/>
          </a:xfrm>
          <a:prstGeom prst="rect">
            <a:avLst/>
          </a:prstGeom>
          <a:noFill/>
          <a:ln w="3175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A77C0-FBBD-4488-9DBC-7FD6E433E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44" y="516468"/>
            <a:ext cx="2539682" cy="10158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BAF3F3-B95D-4234-AD26-6E843C11E7B8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733667-5F14-4785-A708-D4E8464C700A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48FA367C-29B5-4E7C-8114-2E603455BAA2}"/>
              </a:ext>
            </a:extLst>
          </p:cNvPr>
          <p:cNvGrpSpPr/>
          <p:nvPr/>
        </p:nvGrpSpPr>
        <p:grpSpPr>
          <a:xfrm>
            <a:off x="941374" y="1057358"/>
            <a:ext cx="2139377" cy="374650"/>
            <a:chOff x="4022090" y="1101090"/>
            <a:chExt cx="4450715" cy="374650"/>
          </a:xfrm>
        </p:grpSpPr>
        <p:sp>
          <p:nvSpPr>
            <p:cNvPr id="13" name="圆角矩形 6">
              <a:extLst>
                <a:ext uri="{FF2B5EF4-FFF2-40B4-BE49-F238E27FC236}">
                  <a16:creationId xmlns:a16="http://schemas.microsoft.com/office/drawing/2014/main" id="{50620A18-4DCB-434B-9653-E0E8F51DBCEA}"/>
                </a:ext>
              </a:extLst>
            </p:cNvPr>
            <p:cNvSpPr/>
            <p:nvPr/>
          </p:nvSpPr>
          <p:spPr>
            <a:xfrm>
              <a:off x="4250690" y="1101090"/>
              <a:ext cx="4222115" cy="3746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EEDC73B-AAC0-4A18-BECD-D3BB91174C5A}"/>
                </a:ext>
              </a:extLst>
            </p:cNvPr>
            <p:cNvSpPr txBox="1"/>
            <p:nvPr/>
          </p:nvSpPr>
          <p:spPr>
            <a:xfrm>
              <a:off x="4022090" y="1119822"/>
              <a:ext cx="44507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" panose="02020603050405020304" charset="0"/>
                </a:rPr>
                <a:t>主讲人</a:t>
              </a:r>
              <a:r>
                <a:rPr lang="zh-CN" altLang="en-US" sz="1600" dirty="0">
                  <a:latin typeface="Times New Roman" panose="02020603050405020304" charset="0"/>
                </a:rPr>
                <a:t>：王堉洋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6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搜索算法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84E1AFB-1C8E-4C9F-B474-F76F99775720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86" y="1156679"/>
            <a:ext cx="5486400" cy="53258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4A8DF8-9AA7-4691-B37A-5F13A5CC17AA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582409-7F70-420A-8D05-7A42178DB87F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B2E6CA5-0AC3-42BE-9783-945B54663240}"/>
              </a:ext>
            </a:extLst>
          </p:cNvPr>
          <p:cNvSpPr txBox="1"/>
          <p:nvPr/>
        </p:nvSpPr>
        <p:spPr>
          <a:xfrm>
            <a:off x="405414" y="1864260"/>
            <a:ext cx="59632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在</a:t>
            </a:r>
            <a:r>
              <a:rPr lang="en-US" altLang="zh-CN" dirty="0"/>
              <a:t>java</a:t>
            </a:r>
            <a:r>
              <a:rPr lang="zh-CN" altLang="en-US" dirty="0"/>
              <a:t>中</a:t>
            </a:r>
            <a:r>
              <a:rPr lang="en-US" altLang="zh-CN" dirty="0"/>
              <a:t>char</a:t>
            </a:r>
            <a:r>
              <a:rPr lang="zh-CN" altLang="en-US" dirty="0"/>
              <a:t>默认采用</a:t>
            </a:r>
            <a:r>
              <a:rPr lang="en-US" altLang="zh-CN" dirty="0"/>
              <a:t>Unicode</a:t>
            </a:r>
            <a:r>
              <a:rPr lang="zh-CN" altLang="en-US" dirty="0"/>
              <a:t>编码，一个汉字和字符都是采用两个字节进行存储。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对于关键字搜索功能，有必要对输入框的内容进行长度限制。限制输入字数</a:t>
            </a:r>
            <a:r>
              <a:rPr lang="en-US" altLang="zh-CN" dirty="0"/>
              <a:t>10</a:t>
            </a:r>
            <a:r>
              <a:rPr lang="zh-CN" altLang="en-US" dirty="0"/>
              <a:t>个，当输入字多于</a:t>
            </a:r>
            <a:r>
              <a:rPr lang="en-US" altLang="zh-CN" dirty="0"/>
              <a:t>10</a:t>
            </a:r>
            <a:r>
              <a:rPr lang="zh-CN" altLang="en-US" dirty="0"/>
              <a:t>个时，只取前</a:t>
            </a:r>
            <a:r>
              <a:rPr lang="en-US" altLang="zh-CN" dirty="0"/>
              <a:t>10</a:t>
            </a:r>
            <a:r>
              <a:rPr lang="zh-CN" altLang="en-US" dirty="0"/>
              <a:t>个字。用一个</a:t>
            </a:r>
            <a:r>
              <a:rPr lang="en-US" altLang="zh-CN" dirty="0"/>
              <a:t>String</a:t>
            </a:r>
            <a:r>
              <a:rPr lang="zh-CN" altLang="en-US" dirty="0"/>
              <a:t>存放。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数据库中的数据，从</a:t>
            </a:r>
            <a:r>
              <a:rPr lang="en-US" altLang="zh-CN" dirty="0" err="1"/>
              <a:t>mysql</a:t>
            </a:r>
            <a:r>
              <a:rPr lang="zh-CN" altLang="en-US" dirty="0"/>
              <a:t>数据库中读出，存放在一个一维的数组中。</a:t>
            </a:r>
          </a:p>
        </p:txBody>
      </p:sp>
    </p:spTree>
    <p:extLst>
      <p:ext uri="{BB962C8B-B14F-4D97-AF65-F5344CB8AC3E}">
        <p14:creationId xmlns:p14="http://schemas.microsoft.com/office/powerpoint/2010/main" val="110574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3307B29-9314-451B-BA76-3C7A4C9EDFB6}"/>
              </a:ext>
            </a:extLst>
          </p:cNvPr>
          <p:cNvSpPr txBox="1"/>
          <p:nvPr/>
        </p:nvSpPr>
        <p:spPr>
          <a:xfrm>
            <a:off x="1088390" y="1014730"/>
            <a:ext cx="6314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对数据库中读取的数据建立一个</a:t>
            </a:r>
            <a:r>
              <a:rPr lang="en-US" altLang="zh-CN" dirty="0"/>
              <a:t>hash</a:t>
            </a:r>
            <a:r>
              <a:rPr lang="zh-CN" altLang="en-US" dirty="0"/>
              <a:t>表</a:t>
            </a:r>
          </a:p>
        </p:txBody>
      </p:sp>
      <p:pic>
        <p:nvPicPr>
          <p:cNvPr id="8" name="图片 7" descr="aHR0cHM6Ly9yYXcuZ2l0aHVidXNlcmNvbnRlbnQuY29tL2l0aHVhbmdxaW5nL215aW1nL21hc3Rlci9pbWcvMjAxOTEyMDEyMzM1MDIucG5n">
            <a:extLst>
              <a:ext uri="{FF2B5EF4-FFF2-40B4-BE49-F238E27FC236}">
                <a16:creationId xmlns:a16="http://schemas.microsoft.com/office/drawing/2014/main" id="{9B4B134E-3374-42CE-9E87-B3D11A8E9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225" y="1457960"/>
            <a:ext cx="7486650" cy="5191125"/>
          </a:xfrm>
          <a:prstGeom prst="rect">
            <a:avLst/>
          </a:prstGeom>
        </p:spPr>
      </p:pic>
      <p:sp>
        <p:nvSpPr>
          <p:cNvPr id="9" name="梯形 8">
            <a:extLst>
              <a:ext uri="{FF2B5EF4-FFF2-40B4-BE49-F238E27FC236}">
                <a16:creationId xmlns:a16="http://schemas.microsoft.com/office/drawing/2014/main" id="{ED64BA6B-F4D8-4208-8824-D50F6A007A70}"/>
              </a:ext>
            </a:extLst>
          </p:cNvPr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文本框 5">
            <a:extLst>
              <a:ext uri="{FF2B5EF4-FFF2-40B4-BE49-F238E27FC236}">
                <a16:creationId xmlns:a16="http://schemas.microsoft.com/office/drawing/2014/main" id="{459FAC79-A216-4DE1-923B-B81CB5953A2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算法详解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DA90CBE-D7DF-4EA3-B943-977663940E22}"/>
              </a:ext>
            </a:extLst>
          </p:cNvPr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A114C63-3CF0-4C26-8031-443A747D5C0D}"/>
              </a:ext>
            </a:extLst>
          </p:cNvPr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405E56B-EB01-43BE-8896-872767E16551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7287F4-7734-40CD-848C-F935893B32E7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63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5D4402-07E9-4781-B713-884D1ECB9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093" y="386088"/>
            <a:ext cx="4595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梯形 5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团队分工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7FAB3D2-9AA0-4875-8113-13CEBACA789D}"/>
              </a:ext>
            </a:extLst>
          </p:cNvPr>
          <p:cNvGrpSpPr/>
          <p:nvPr/>
        </p:nvGrpSpPr>
        <p:grpSpPr>
          <a:xfrm>
            <a:off x="956334" y="2365518"/>
            <a:ext cx="777151" cy="892654"/>
            <a:chOff x="4375150" y="1737360"/>
            <a:chExt cx="1058862" cy="1204085"/>
          </a:xfrm>
        </p:grpSpPr>
        <p:sp>
          <p:nvSpPr>
            <p:cNvPr id="20" name="六边形 19">
              <a:extLst>
                <a:ext uri="{FF2B5EF4-FFF2-40B4-BE49-F238E27FC236}">
                  <a16:creationId xmlns:a16="http://schemas.microsoft.com/office/drawing/2014/main" id="{7D777B18-44FB-4659-8D28-6EE91C0BE5E6}"/>
                </a:ext>
              </a:extLst>
            </p:cNvPr>
            <p:cNvSpPr/>
            <p:nvPr/>
          </p:nvSpPr>
          <p:spPr>
            <a:xfrm>
              <a:off x="4375150" y="1737360"/>
              <a:ext cx="1058862" cy="940435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7"/>
            <p:cNvSpPr>
              <a:spLocks noChangeAspect="1" noEditPoints="1"/>
            </p:cNvSpPr>
            <p:nvPr/>
          </p:nvSpPr>
          <p:spPr bwMode="auto">
            <a:xfrm>
              <a:off x="4677567" y="1842810"/>
              <a:ext cx="454025" cy="455613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endParaRPr>
            </a:p>
          </p:txBody>
        </p:sp>
        <p:sp>
          <p:nvSpPr>
            <p:cNvPr id="39" name="Content Placeholder 2"/>
            <p:cNvSpPr txBox="1"/>
            <p:nvPr/>
          </p:nvSpPr>
          <p:spPr>
            <a:xfrm>
              <a:off x="4404518" y="2320733"/>
              <a:ext cx="1008062" cy="62071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</a:pPr>
              <a:r>
                <a:rPr lang="zh-CN" altLang="en-US" sz="1200" b="1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算法</a:t>
              </a:r>
              <a:endParaRPr lang="en-US" altLang="zh-CN" sz="9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422EB2A-EBE2-433F-90E6-1A44762472F6}"/>
              </a:ext>
            </a:extLst>
          </p:cNvPr>
          <p:cNvGrpSpPr/>
          <p:nvPr/>
        </p:nvGrpSpPr>
        <p:grpSpPr>
          <a:xfrm>
            <a:off x="1437008" y="3187222"/>
            <a:ext cx="777151" cy="832940"/>
            <a:chOff x="7181589" y="1143952"/>
            <a:chExt cx="1058862" cy="1096138"/>
          </a:xfrm>
        </p:grpSpPr>
        <p:sp>
          <p:nvSpPr>
            <p:cNvPr id="50" name="六边形 49">
              <a:extLst>
                <a:ext uri="{FF2B5EF4-FFF2-40B4-BE49-F238E27FC236}">
                  <a16:creationId xmlns:a16="http://schemas.microsoft.com/office/drawing/2014/main" id="{4F476969-055B-4464-BC73-90FC39EC9DCE}"/>
                </a:ext>
              </a:extLst>
            </p:cNvPr>
            <p:cNvSpPr/>
            <p:nvPr/>
          </p:nvSpPr>
          <p:spPr>
            <a:xfrm>
              <a:off x="7181589" y="1143952"/>
              <a:ext cx="1058862" cy="940435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04F7548-E30B-4D05-9CF4-1F93C4562326}"/>
                </a:ext>
              </a:extLst>
            </p:cNvPr>
            <p:cNvGrpSpPr/>
            <p:nvPr/>
          </p:nvGrpSpPr>
          <p:grpSpPr>
            <a:xfrm>
              <a:off x="7206988" y="1294860"/>
              <a:ext cx="1008063" cy="945230"/>
              <a:chOff x="7206988" y="1294860"/>
              <a:chExt cx="1008063" cy="945230"/>
            </a:xfrm>
          </p:grpSpPr>
          <p:sp>
            <p:nvSpPr>
              <p:cNvPr id="2" name="Freeform 12"/>
              <p:cNvSpPr>
                <a:spLocks noChangeAspect="1" noEditPoints="1"/>
              </p:cNvSpPr>
              <p:nvPr/>
            </p:nvSpPr>
            <p:spPr bwMode="auto">
              <a:xfrm>
                <a:off x="7426325" y="1294860"/>
                <a:ext cx="593725" cy="361950"/>
              </a:xfrm>
              <a:custGeom>
                <a:avLst/>
                <a:gdLst>
                  <a:gd name="T0" fmla="*/ 152 w 400"/>
                  <a:gd name="T1" fmla="*/ 7 h 244"/>
                  <a:gd name="T2" fmla="*/ 127 w 400"/>
                  <a:gd name="T3" fmla="*/ 7 h 244"/>
                  <a:gd name="T4" fmla="*/ 0 w 400"/>
                  <a:gd name="T5" fmla="*/ 122 h 244"/>
                  <a:gd name="T6" fmla="*/ 127 w 400"/>
                  <a:gd name="T7" fmla="*/ 237 h 244"/>
                  <a:gd name="T8" fmla="*/ 152 w 400"/>
                  <a:gd name="T9" fmla="*/ 237 h 244"/>
                  <a:gd name="T10" fmla="*/ 152 w 400"/>
                  <a:gd name="T11" fmla="*/ 212 h 244"/>
                  <a:gd name="T12" fmla="*/ 53 w 400"/>
                  <a:gd name="T13" fmla="*/ 122 h 244"/>
                  <a:gd name="T14" fmla="*/ 152 w 400"/>
                  <a:gd name="T15" fmla="*/ 32 h 244"/>
                  <a:gd name="T16" fmla="*/ 152 w 400"/>
                  <a:gd name="T17" fmla="*/ 7 h 244"/>
                  <a:gd name="T18" fmla="*/ 272 w 400"/>
                  <a:gd name="T19" fmla="*/ 7 h 244"/>
                  <a:gd name="T20" fmla="*/ 248 w 400"/>
                  <a:gd name="T21" fmla="*/ 7 h 244"/>
                  <a:gd name="T22" fmla="*/ 248 w 400"/>
                  <a:gd name="T23" fmla="*/ 32 h 244"/>
                  <a:gd name="T24" fmla="*/ 347 w 400"/>
                  <a:gd name="T25" fmla="*/ 122 h 244"/>
                  <a:gd name="T26" fmla="*/ 248 w 400"/>
                  <a:gd name="T27" fmla="*/ 212 h 244"/>
                  <a:gd name="T28" fmla="*/ 248 w 400"/>
                  <a:gd name="T29" fmla="*/ 237 h 244"/>
                  <a:gd name="T30" fmla="*/ 272 w 400"/>
                  <a:gd name="T31" fmla="*/ 237 h 244"/>
                  <a:gd name="T32" fmla="*/ 400 w 400"/>
                  <a:gd name="T33" fmla="*/ 122 h 244"/>
                  <a:gd name="T34" fmla="*/ 272 w 400"/>
                  <a:gd name="T35" fmla="*/ 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0" h="244">
                    <a:moveTo>
                      <a:pt x="152" y="7"/>
                    </a:moveTo>
                    <a:cubicBezTo>
                      <a:pt x="145" y="0"/>
                      <a:pt x="135" y="0"/>
                      <a:pt x="127" y="7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127" y="237"/>
                      <a:pt x="127" y="237"/>
                      <a:pt x="127" y="237"/>
                    </a:cubicBezTo>
                    <a:cubicBezTo>
                      <a:pt x="135" y="244"/>
                      <a:pt x="145" y="244"/>
                      <a:pt x="152" y="237"/>
                    </a:cubicBezTo>
                    <a:cubicBezTo>
                      <a:pt x="159" y="230"/>
                      <a:pt x="159" y="219"/>
                      <a:pt x="152" y="212"/>
                    </a:cubicBezTo>
                    <a:cubicBezTo>
                      <a:pt x="53" y="122"/>
                      <a:pt x="53" y="122"/>
                      <a:pt x="53" y="122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59" y="25"/>
                      <a:pt x="159" y="14"/>
                      <a:pt x="152" y="7"/>
                    </a:cubicBezTo>
                    <a:close/>
                    <a:moveTo>
                      <a:pt x="272" y="7"/>
                    </a:moveTo>
                    <a:cubicBezTo>
                      <a:pt x="265" y="0"/>
                      <a:pt x="255" y="0"/>
                      <a:pt x="248" y="7"/>
                    </a:cubicBezTo>
                    <a:cubicBezTo>
                      <a:pt x="240" y="14"/>
                      <a:pt x="241" y="25"/>
                      <a:pt x="248" y="32"/>
                    </a:cubicBezTo>
                    <a:cubicBezTo>
                      <a:pt x="347" y="122"/>
                      <a:pt x="347" y="122"/>
                      <a:pt x="347" y="122"/>
                    </a:cubicBezTo>
                    <a:cubicBezTo>
                      <a:pt x="248" y="212"/>
                      <a:pt x="248" y="212"/>
                      <a:pt x="248" y="212"/>
                    </a:cubicBezTo>
                    <a:cubicBezTo>
                      <a:pt x="241" y="219"/>
                      <a:pt x="240" y="230"/>
                      <a:pt x="248" y="237"/>
                    </a:cubicBezTo>
                    <a:cubicBezTo>
                      <a:pt x="255" y="244"/>
                      <a:pt x="265" y="244"/>
                      <a:pt x="272" y="237"/>
                    </a:cubicBezTo>
                    <a:cubicBezTo>
                      <a:pt x="400" y="122"/>
                      <a:pt x="400" y="122"/>
                      <a:pt x="400" y="122"/>
                    </a:cubicBezTo>
                    <a:lnTo>
                      <a:pt x="272" y="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40" name="Content Placeholder 2"/>
              <p:cNvSpPr txBox="1"/>
              <p:nvPr/>
            </p:nvSpPr>
            <p:spPr>
              <a:xfrm>
                <a:off x="7206988" y="1700340"/>
                <a:ext cx="1008063" cy="5397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buFont typeface="Arial" panose="020B0604020202020204" pitchFamily="34" charset="0"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Calibri" panose="020F0502020204030204" charset="0"/>
                    <a:ea typeface="宋体" panose="02010600030101010101" pitchFamily="2" charset="-122"/>
                  </a:rPr>
                  <a:t>后端</a:t>
                </a:r>
                <a:endParaRPr lang="en-US" altLang="zh-CN" sz="9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B47CAAA-7254-48C6-8892-90447DDD3769}"/>
              </a:ext>
            </a:extLst>
          </p:cNvPr>
          <p:cNvGrpSpPr/>
          <p:nvPr/>
        </p:nvGrpSpPr>
        <p:grpSpPr>
          <a:xfrm>
            <a:off x="951316" y="4914892"/>
            <a:ext cx="763970" cy="727703"/>
            <a:chOff x="1056074" y="4488240"/>
            <a:chExt cx="959095" cy="928400"/>
          </a:xfrm>
        </p:grpSpPr>
        <p:sp>
          <p:nvSpPr>
            <p:cNvPr id="46" name="六边形 45">
              <a:extLst>
                <a:ext uri="{FF2B5EF4-FFF2-40B4-BE49-F238E27FC236}">
                  <a16:creationId xmlns:a16="http://schemas.microsoft.com/office/drawing/2014/main" id="{988EA491-CE03-473E-9F8E-F157C989D178}"/>
                </a:ext>
              </a:extLst>
            </p:cNvPr>
            <p:cNvSpPr/>
            <p:nvPr/>
          </p:nvSpPr>
          <p:spPr>
            <a:xfrm>
              <a:off x="1056074" y="4488240"/>
              <a:ext cx="959095" cy="829483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D8A88A4-C0EF-44AC-9354-516FB2D19872}"/>
                </a:ext>
              </a:extLst>
            </p:cNvPr>
            <p:cNvGrpSpPr/>
            <p:nvPr/>
          </p:nvGrpSpPr>
          <p:grpSpPr>
            <a:xfrm>
              <a:off x="1061312" y="4566406"/>
              <a:ext cx="905892" cy="850234"/>
              <a:chOff x="4615715" y="1233486"/>
              <a:chExt cx="1000125" cy="963962"/>
            </a:xfrm>
          </p:grpSpPr>
          <p:sp>
            <p:nvSpPr>
              <p:cNvPr id="38" name="Freeform 6"/>
              <p:cNvSpPr>
                <a:spLocks noChangeAspect="1" noEditPoints="1"/>
              </p:cNvSpPr>
              <p:nvPr/>
            </p:nvSpPr>
            <p:spPr bwMode="auto">
              <a:xfrm>
                <a:off x="4870956" y="1233486"/>
                <a:ext cx="542925" cy="554038"/>
              </a:xfrm>
              <a:custGeom>
                <a:avLst/>
                <a:gdLst>
                  <a:gd name="T0" fmla="*/ 121 w 417"/>
                  <a:gd name="T1" fmla="*/ 94 h 426"/>
                  <a:gd name="T2" fmla="*/ 85 w 417"/>
                  <a:gd name="T3" fmla="*/ 341 h 426"/>
                  <a:gd name="T4" fmla="*/ 332 w 417"/>
                  <a:gd name="T5" fmla="*/ 305 h 426"/>
                  <a:gd name="T6" fmla="*/ 267 w 417"/>
                  <a:gd name="T7" fmla="*/ 159 h 426"/>
                  <a:gd name="T8" fmla="*/ 121 w 417"/>
                  <a:gd name="T9" fmla="*/ 94 h 426"/>
                  <a:gd name="T10" fmla="*/ 306 w 417"/>
                  <a:gd name="T11" fmla="*/ 286 h 426"/>
                  <a:gd name="T12" fmla="*/ 199 w 417"/>
                  <a:gd name="T13" fmla="*/ 227 h 426"/>
                  <a:gd name="T14" fmla="*/ 140 w 417"/>
                  <a:gd name="T15" fmla="*/ 120 h 426"/>
                  <a:gd name="T16" fmla="*/ 247 w 417"/>
                  <a:gd name="T17" fmla="*/ 179 h 426"/>
                  <a:gd name="T18" fmla="*/ 306 w 417"/>
                  <a:gd name="T19" fmla="*/ 286 h 426"/>
                  <a:gd name="T20" fmla="*/ 309 w 417"/>
                  <a:gd name="T21" fmla="*/ 128 h 426"/>
                  <a:gd name="T22" fmla="*/ 323 w 417"/>
                  <a:gd name="T23" fmla="*/ 122 h 426"/>
                  <a:gd name="T24" fmla="*/ 361 w 417"/>
                  <a:gd name="T25" fmla="*/ 84 h 426"/>
                  <a:gd name="T26" fmla="*/ 361 w 417"/>
                  <a:gd name="T27" fmla="*/ 56 h 426"/>
                  <a:gd name="T28" fmla="*/ 333 w 417"/>
                  <a:gd name="T29" fmla="*/ 56 h 426"/>
                  <a:gd name="T30" fmla="*/ 295 w 417"/>
                  <a:gd name="T31" fmla="*/ 94 h 426"/>
                  <a:gd name="T32" fmla="*/ 295 w 417"/>
                  <a:gd name="T33" fmla="*/ 122 h 426"/>
                  <a:gd name="T34" fmla="*/ 309 w 417"/>
                  <a:gd name="T35" fmla="*/ 128 h 426"/>
                  <a:gd name="T36" fmla="*/ 237 w 417"/>
                  <a:gd name="T37" fmla="*/ 79 h 426"/>
                  <a:gd name="T38" fmla="*/ 247 w 417"/>
                  <a:gd name="T39" fmla="*/ 81 h 426"/>
                  <a:gd name="T40" fmla="*/ 264 w 417"/>
                  <a:gd name="T41" fmla="*/ 71 h 426"/>
                  <a:gd name="T42" fmla="*/ 286 w 417"/>
                  <a:gd name="T43" fmla="*/ 33 h 426"/>
                  <a:gd name="T44" fmla="*/ 278 w 417"/>
                  <a:gd name="T45" fmla="*/ 5 h 426"/>
                  <a:gd name="T46" fmla="*/ 251 w 417"/>
                  <a:gd name="T47" fmla="*/ 13 h 426"/>
                  <a:gd name="T48" fmla="*/ 229 w 417"/>
                  <a:gd name="T49" fmla="*/ 52 h 426"/>
                  <a:gd name="T50" fmla="*/ 237 w 417"/>
                  <a:gd name="T51" fmla="*/ 79 h 426"/>
                  <a:gd name="T52" fmla="*/ 412 w 417"/>
                  <a:gd name="T53" fmla="*/ 139 h 426"/>
                  <a:gd name="T54" fmla="*/ 385 w 417"/>
                  <a:gd name="T55" fmla="*/ 131 h 426"/>
                  <a:gd name="T56" fmla="*/ 346 w 417"/>
                  <a:gd name="T57" fmla="*/ 153 h 426"/>
                  <a:gd name="T58" fmla="*/ 338 w 417"/>
                  <a:gd name="T59" fmla="*/ 180 h 426"/>
                  <a:gd name="T60" fmla="*/ 356 w 417"/>
                  <a:gd name="T61" fmla="*/ 190 h 426"/>
                  <a:gd name="T62" fmla="*/ 366 w 417"/>
                  <a:gd name="T63" fmla="*/ 188 h 426"/>
                  <a:gd name="T64" fmla="*/ 404 w 417"/>
                  <a:gd name="T65" fmla="*/ 166 h 426"/>
                  <a:gd name="T66" fmla="*/ 412 w 417"/>
                  <a:gd name="T67" fmla="*/ 139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7" h="426">
                    <a:moveTo>
                      <a:pt x="121" y="94"/>
                    </a:moveTo>
                    <a:cubicBezTo>
                      <a:pt x="98" y="116"/>
                      <a:pt x="0" y="256"/>
                      <a:pt x="85" y="341"/>
                    </a:cubicBezTo>
                    <a:cubicBezTo>
                      <a:pt x="170" y="426"/>
                      <a:pt x="309" y="328"/>
                      <a:pt x="332" y="305"/>
                    </a:cubicBezTo>
                    <a:cubicBezTo>
                      <a:pt x="354" y="283"/>
                      <a:pt x="325" y="217"/>
                      <a:pt x="267" y="159"/>
                    </a:cubicBezTo>
                    <a:cubicBezTo>
                      <a:pt x="209" y="101"/>
                      <a:pt x="143" y="72"/>
                      <a:pt x="121" y="94"/>
                    </a:cubicBezTo>
                    <a:close/>
                    <a:moveTo>
                      <a:pt x="306" y="286"/>
                    </a:moveTo>
                    <a:cubicBezTo>
                      <a:pt x="299" y="292"/>
                      <a:pt x="248" y="277"/>
                      <a:pt x="199" y="227"/>
                    </a:cubicBezTo>
                    <a:cubicBezTo>
                      <a:pt x="149" y="178"/>
                      <a:pt x="134" y="127"/>
                      <a:pt x="140" y="120"/>
                    </a:cubicBezTo>
                    <a:cubicBezTo>
                      <a:pt x="147" y="113"/>
                      <a:pt x="198" y="129"/>
                      <a:pt x="247" y="179"/>
                    </a:cubicBezTo>
                    <a:cubicBezTo>
                      <a:pt x="297" y="228"/>
                      <a:pt x="313" y="279"/>
                      <a:pt x="306" y="286"/>
                    </a:cubicBezTo>
                    <a:close/>
                    <a:moveTo>
                      <a:pt x="309" y="128"/>
                    </a:moveTo>
                    <a:cubicBezTo>
                      <a:pt x="314" y="128"/>
                      <a:pt x="319" y="126"/>
                      <a:pt x="323" y="122"/>
                    </a:cubicBezTo>
                    <a:cubicBezTo>
                      <a:pt x="361" y="84"/>
                      <a:pt x="361" y="84"/>
                      <a:pt x="361" y="84"/>
                    </a:cubicBezTo>
                    <a:cubicBezTo>
                      <a:pt x="369" y="76"/>
                      <a:pt x="369" y="64"/>
                      <a:pt x="361" y="56"/>
                    </a:cubicBezTo>
                    <a:cubicBezTo>
                      <a:pt x="353" y="48"/>
                      <a:pt x="341" y="48"/>
                      <a:pt x="333" y="56"/>
                    </a:cubicBezTo>
                    <a:cubicBezTo>
                      <a:pt x="295" y="94"/>
                      <a:pt x="295" y="94"/>
                      <a:pt x="295" y="94"/>
                    </a:cubicBezTo>
                    <a:cubicBezTo>
                      <a:pt x="287" y="102"/>
                      <a:pt x="287" y="115"/>
                      <a:pt x="295" y="122"/>
                    </a:cubicBezTo>
                    <a:cubicBezTo>
                      <a:pt x="299" y="126"/>
                      <a:pt x="304" y="128"/>
                      <a:pt x="309" y="128"/>
                    </a:cubicBezTo>
                    <a:close/>
                    <a:moveTo>
                      <a:pt x="237" y="79"/>
                    </a:moveTo>
                    <a:cubicBezTo>
                      <a:pt x="240" y="81"/>
                      <a:pt x="243" y="81"/>
                      <a:pt x="247" y="81"/>
                    </a:cubicBezTo>
                    <a:cubicBezTo>
                      <a:pt x="254" y="81"/>
                      <a:pt x="260" y="78"/>
                      <a:pt x="264" y="71"/>
                    </a:cubicBezTo>
                    <a:cubicBezTo>
                      <a:pt x="286" y="33"/>
                      <a:pt x="286" y="33"/>
                      <a:pt x="286" y="33"/>
                    </a:cubicBezTo>
                    <a:cubicBezTo>
                      <a:pt x="291" y="23"/>
                      <a:pt x="288" y="11"/>
                      <a:pt x="278" y="5"/>
                    </a:cubicBezTo>
                    <a:cubicBezTo>
                      <a:pt x="268" y="0"/>
                      <a:pt x="256" y="3"/>
                      <a:pt x="251" y="13"/>
                    </a:cubicBezTo>
                    <a:cubicBezTo>
                      <a:pt x="229" y="52"/>
                      <a:pt x="229" y="52"/>
                      <a:pt x="229" y="52"/>
                    </a:cubicBezTo>
                    <a:cubicBezTo>
                      <a:pt x="224" y="61"/>
                      <a:pt x="227" y="73"/>
                      <a:pt x="237" y="79"/>
                    </a:cubicBezTo>
                    <a:close/>
                    <a:moveTo>
                      <a:pt x="412" y="139"/>
                    </a:moveTo>
                    <a:cubicBezTo>
                      <a:pt x="406" y="129"/>
                      <a:pt x="394" y="126"/>
                      <a:pt x="385" y="131"/>
                    </a:cubicBezTo>
                    <a:cubicBezTo>
                      <a:pt x="346" y="153"/>
                      <a:pt x="346" y="153"/>
                      <a:pt x="346" y="153"/>
                    </a:cubicBezTo>
                    <a:cubicBezTo>
                      <a:pt x="336" y="158"/>
                      <a:pt x="333" y="171"/>
                      <a:pt x="338" y="180"/>
                    </a:cubicBezTo>
                    <a:cubicBezTo>
                      <a:pt x="342" y="187"/>
                      <a:pt x="349" y="190"/>
                      <a:pt x="356" y="190"/>
                    </a:cubicBezTo>
                    <a:cubicBezTo>
                      <a:pt x="359" y="190"/>
                      <a:pt x="363" y="190"/>
                      <a:pt x="366" y="188"/>
                    </a:cubicBezTo>
                    <a:cubicBezTo>
                      <a:pt x="404" y="166"/>
                      <a:pt x="404" y="166"/>
                      <a:pt x="404" y="166"/>
                    </a:cubicBezTo>
                    <a:cubicBezTo>
                      <a:pt x="414" y="161"/>
                      <a:pt x="417" y="149"/>
                      <a:pt x="412" y="13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42" name="Content Placeholder 2"/>
              <p:cNvSpPr txBox="1"/>
              <p:nvPr/>
            </p:nvSpPr>
            <p:spPr>
              <a:xfrm>
                <a:off x="4615715" y="1752948"/>
                <a:ext cx="1000125" cy="4445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buFont typeface="Arial" panose="020B0604020202020204" pitchFamily="34" charset="0"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Calibri" panose="020F0502020204030204" charset="0"/>
                    <a:ea typeface="宋体" panose="02010600030101010101" pitchFamily="2" charset="-122"/>
                  </a:rPr>
                  <a:t>前端</a:t>
                </a:r>
                <a:endParaRPr lang="en-US" altLang="zh-CN" sz="9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B2808F2-E3B8-4643-BA1D-FACE73147F68}"/>
              </a:ext>
            </a:extLst>
          </p:cNvPr>
          <p:cNvGrpSpPr/>
          <p:nvPr/>
        </p:nvGrpSpPr>
        <p:grpSpPr>
          <a:xfrm>
            <a:off x="1436464" y="1562780"/>
            <a:ext cx="727583" cy="868399"/>
            <a:chOff x="5891874" y="1143952"/>
            <a:chExt cx="1058862" cy="1236504"/>
          </a:xfrm>
        </p:grpSpPr>
        <p:sp>
          <p:nvSpPr>
            <p:cNvPr id="49" name="六边形 48">
              <a:extLst>
                <a:ext uri="{FF2B5EF4-FFF2-40B4-BE49-F238E27FC236}">
                  <a16:creationId xmlns:a16="http://schemas.microsoft.com/office/drawing/2014/main" id="{4F6985DA-41E7-46C6-81FE-6F31306060B4}"/>
                </a:ext>
              </a:extLst>
            </p:cNvPr>
            <p:cNvSpPr/>
            <p:nvPr/>
          </p:nvSpPr>
          <p:spPr>
            <a:xfrm>
              <a:off x="5891874" y="1143952"/>
              <a:ext cx="1058862" cy="940435"/>
            </a:xfrm>
            <a:prstGeom prst="hexag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0AC3C58-1194-4A12-A6EF-3BC8F69E0615}"/>
                </a:ext>
              </a:extLst>
            </p:cNvPr>
            <p:cNvGrpSpPr/>
            <p:nvPr/>
          </p:nvGrpSpPr>
          <p:grpSpPr>
            <a:xfrm>
              <a:off x="5945055" y="1272001"/>
              <a:ext cx="952500" cy="1108455"/>
              <a:chOff x="5945055" y="1272001"/>
              <a:chExt cx="952500" cy="1108455"/>
            </a:xfrm>
          </p:grpSpPr>
          <p:sp>
            <p:nvSpPr>
              <p:cNvPr id="36" name="Freeform 22"/>
              <p:cNvSpPr>
                <a:spLocks noChangeAspect="1" noEditPoints="1"/>
              </p:cNvSpPr>
              <p:nvPr/>
            </p:nvSpPr>
            <p:spPr bwMode="auto">
              <a:xfrm>
                <a:off x="6214136" y="1272001"/>
                <a:ext cx="414338" cy="414338"/>
              </a:xfrm>
              <a:custGeom>
                <a:avLst/>
                <a:gdLst>
                  <a:gd name="T0" fmla="*/ 287 w 316"/>
                  <a:gd name="T1" fmla="*/ 29 h 316"/>
                  <a:gd name="T2" fmla="*/ 236 w 316"/>
                  <a:gd name="T3" fmla="*/ 4 h 316"/>
                  <a:gd name="T4" fmla="*/ 135 w 316"/>
                  <a:gd name="T5" fmla="*/ 105 h 316"/>
                  <a:gd name="T6" fmla="*/ 20 w 316"/>
                  <a:gd name="T7" fmla="*/ 221 h 316"/>
                  <a:gd name="T8" fmla="*/ 0 w 316"/>
                  <a:gd name="T9" fmla="*/ 316 h 316"/>
                  <a:gd name="T10" fmla="*/ 95 w 316"/>
                  <a:gd name="T11" fmla="*/ 296 h 316"/>
                  <a:gd name="T12" fmla="*/ 210 w 316"/>
                  <a:gd name="T13" fmla="*/ 180 h 316"/>
                  <a:gd name="T14" fmla="*/ 312 w 316"/>
                  <a:gd name="T15" fmla="*/ 79 h 316"/>
                  <a:gd name="T16" fmla="*/ 287 w 316"/>
                  <a:gd name="T17" fmla="*/ 29 h 316"/>
                  <a:gd name="T18" fmla="*/ 89 w 316"/>
                  <a:gd name="T19" fmla="*/ 284 h 316"/>
                  <a:gd name="T20" fmla="*/ 57 w 316"/>
                  <a:gd name="T21" fmla="*/ 291 h 316"/>
                  <a:gd name="T22" fmla="*/ 43 w 316"/>
                  <a:gd name="T23" fmla="*/ 273 h 316"/>
                  <a:gd name="T24" fmla="*/ 24 w 316"/>
                  <a:gd name="T25" fmla="*/ 259 h 316"/>
                  <a:gd name="T26" fmla="*/ 31 w 316"/>
                  <a:gd name="T27" fmla="*/ 226 h 316"/>
                  <a:gd name="T28" fmla="*/ 41 w 316"/>
                  <a:gd name="T29" fmla="*/ 217 h 316"/>
                  <a:gd name="T30" fmla="*/ 78 w 316"/>
                  <a:gd name="T31" fmla="*/ 237 h 316"/>
                  <a:gd name="T32" fmla="*/ 99 w 316"/>
                  <a:gd name="T33" fmla="*/ 275 h 316"/>
                  <a:gd name="T34" fmla="*/ 89 w 316"/>
                  <a:gd name="T35" fmla="*/ 28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6" h="316">
                    <a:moveTo>
                      <a:pt x="287" y="29"/>
                    </a:moveTo>
                    <a:cubicBezTo>
                      <a:pt x="258" y="0"/>
                      <a:pt x="236" y="4"/>
                      <a:pt x="236" y="4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20" y="221"/>
                      <a:pt x="20" y="221"/>
                      <a:pt x="20" y="221"/>
                    </a:cubicBezTo>
                    <a:cubicBezTo>
                      <a:pt x="0" y="316"/>
                      <a:pt x="0" y="316"/>
                      <a:pt x="0" y="316"/>
                    </a:cubicBezTo>
                    <a:cubicBezTo>
                      <a:pt x="95" y="296"/>
                      <a:pt x="95" y="296"/>
                      <a:pt x="95" y="296"/>
                    </a:cubicBezTo>
                    <a:cubicBezTo>
                      <a:pt x="210" y="180"/>
                      <a:pt x="210" y="180"/>
                      <a:pt x="210" y="180"/>
                    </a:cubicBezTo>
                    <a:cubicBezTo>
                      <a:pt x="312" y="79"/>
                      <a:pt x="312" y="79"/>
                      <a:pt x="312" y="79"/>
                    </a:cubicBezTo>
                    <a:cubicBezTo>
                      <a:pt x="312" y="79"/>
                      <a:pt x="316" y="58"/>
                      <a:pt x="287" y="29"/>
                    </a:cubicBezTo>
                    <a:close/>
                    <a:moveTo>
                      <a:pt x="89" y="284"/>
                    </a:moveTo>
                    <a:cubicBezTo>
                      <a:pt x="57" y="291"/>
                      <a:pt x="57" y="291"/>
                      <a:pt x="57" y="291"/>
                    </a:cubicBezTo>
                    <a:cubicBezTo>
                      <a:pt x="54" y="285"/>
                      <a:pt x="50" y="280"/>
                      <a:pt x="43" y="273"/>
                    </a:cubicBezTo>
                    <a:cubicBezTo>
                      <a:pt x="36" y="266"/>
                      <a:pt x="30" y="262"/>
                      <a:pt x="24" y="259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1" y="217"/>
                      <a:pt x="41" y="217"/>
                      <a:pt x="41" y="217"/>
                    </a:cubicBezTo>
                    <a:cubicBezTo>
                      <a:pt x="41" y="217"/>
                      <a:pt x="58" y="217"/>
                      <a:pt x="78" y="237"/>
                    </a:cubicBezTo>
                    <a:cubicBezTo>
                      <a:pt x="98" y="257"/>
                      <a:pt x="99" y="275"/>
                      <a:pt x="99" y="275"/>
                    </a:cubicBezTo>
                    <a:lnTo>
                      <a:pt x="89" y="28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charset="0"/>
                  <a:ea typeface="+mn-ea"/>
                  <a:cs typeface="+mn-cs"/>
                </a:endParaRPr>
              </a:p>
            </p:txBody>
          </p:sp>
          <p:sp>
            <p:nvSpPr>
              <p:cNvPr id="43" name="Content Placeholder 2"/>
              <p:cNvSpPr txBox="1"/>
              <p:nvPr/>
            </p:nvSpPr>
            <p:spPr>
              <a:xfrm>
                <a:off x="5945055" y="1748631"/>
                <a:ext cx="952500" cy="6318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1" hangingPunct="1">
                  <a:spcBef>
                    <a:spcPct val="20000"/>
                  </a:spcBef>
                  <a:buFont typeface="Arial" panose="020B0604020202020204" pitchFamily="34" charset="0"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Calibri" panose="020F0502020204030204" charset="0"/>
                    <a:ea typeface="宋体" panose="02010600030101010101" pitchFamily="2" charset="-122"/>
                  </a:rPr>
                  <a:t>文档</a:t>
                </a:r>
                <a:endParaRPr lang="en-US" altLang="zh-CN" sz="9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FAA4E3-5394-4F7E-90AB-DE69353A06CC}"/>
              </a:ext>
            </a:extLst>
          </p:cNvPr>
          <p:cNvGrpSpPr/>
          <p:nvPr/>
        </p:nvGrpSpPr>
        <p:grpSpPr>
          <a:xfrm>
            <a:off x="1267616" y="3993633"/>
            <a:ext cx="818927" cy="1101690"/>
            <a:chOff x="6778625" y="1856105"/>
            <a:chExt cx="952500" cy="1388745"/>
          </a:xfrm>
        </p:grpSpPr>
        <p:sp>
          <p:nvSpPr>
            <p:cNvPr id="44" name="Content Placeholder 2"/>
            <p:cNvSpPr txBox="1"/>
            <p:nvPr/>
          </p:nvSpPr>
          <p:spPr>
            <a:xfrm>
              <a:off x="6778625" y="2705100"/>
              <a:ext cx="952500" cy="53975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</a:pPr>
              <a:r>
                <a:rPr lang="zh-CN" altLang="en-US" sz="1200" b="1" dirty="0">
                  <a:latin typeface="Calibri" panose="020F0502020204030204" charset="0"/>
                  <a:ea typeface="宋体" panose="02010600030101010101" pitchFamily="2" charset="-122"/>
                </a:rPr>
                <a:t>交互</a:t>
              </a:r>
              <a:endParaRPr lang="en-US" altLang="zh-CN" sz="900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pic>
          <p:nvPicPr>
            <p:cNvPr id="11" name="图形 10" descr="服务器">
              <a:extLst>
                <a:ext uri="{FF2B5EF4-FFF2-40B4-BE49-F238E27FC236}">
                  <a16:creationId xmlns:a16="http://schemas.microsoft.com/office/drawing/2014/main" id="{13FDFA9F-D733-428F-842D-253811AD8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87357" y="1856105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BEDD5A-024A-4EC5-B87D-94D4133CAFDF}"/>
              </a:ext>
            </a:extLst>
          </p:cNvPr>
          <p:cNvGrpSpPr/>
          <p:nvPr/>
        </p:nvGrpSpPr>
        <p:grpSpPr>
          <a:xfrm>
            <a:off x="1328456" y="5626331"/>
            <a:ext cx="835591" cy="1195386"/>
            <a:chOff x="1327783" y="1143952"/>
            <a:chExt cx="1000125" cy="1467326"/>
          </a:xfrm>
        </p:grpSpPr>
        <p:sp>
          <p:nvSpPr>
            <p:cNvPr id="41" name="Content Placeholder 2"/>
            <p:cNvSpPr txBox="1"/>
            <p:nvPr/>
          </p:nvSpPr>
          <p:spPr>
            <a:xfrm>
              <a:off x="1327783" y="1977865"/>
              <a:ext cx="1000125" cy="63341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 eaLnBrk="1" hangingPunct="1">
                <a:spcBef>
                  <a:spcPct val="20000"/>
                </a:spcBef>
                <a:buFont typeface="Arial" panose="020B0604020202020204" pitchFamily="34" charset="0"/>
              </a:pPr>
              <a:r>
                <a:rPr lang="zh-CN" altLang="en-US" sz="1200" b="1" dirty="0">
                  <a:latin typeface="Calibri" panose="020F0502020204030204" charset="0"/>
                  <a:ea typeface="宋体" panose="02010600030101010101" pitchFamily="2" charset="-122"/>
                </a:rPr>
                <a:t>数据库</a:t>
              </a:r>
              <a:endParaRPr lang="en-US" altLang="zh-CN" sz="900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pic>
          <p:nvPicPr>
            <p:cNvPr id="15" name="图形 14" descr="磁盘">
              <a:extLst>
                <a:ext uri="{FF2B5EF4-FFF2-40B4-BE49-F238E27FC236}">
                  <a16:creationId xmlns:a16="http://schemas.microsoft.com/office/drawing/2014/main" id="{A3FEE887-44AB-4A72-9652-A753E72EF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0646" y="114395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56" name="表格 56">
            <a:extLst>
              <a:ext uri="{FF2B5EF4-FFF2-40B4-BE49-F238E27FC236}">
                <a16:creationId xmlns:a16="http://schemas.microsoft.com/office/drawing/2014/main" id="{CB1C4DFF-2EBD-4531-B797-F94FB5D72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993853"/>
              </p:ext>
            </p:extLst>
          </p:nvPr>
        </p:nvGraphicFramePr>
        <p:xfrm>
          <a:off x="2476786" y="1210413"/>
          <a:ext cx="8128001" cy="5372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6452037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914021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820663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7915508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3448696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828251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94164955"/>
                    </a:ext>
                  </a:extLst>
                </a:gridCol>
              </a:tblGrid>
              <a:tr h="38934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①卓悦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②伍科臣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③陈自良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④周斌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⑤熊鲁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⑥王建富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⑦</a:t>
                      </a:r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王堉洋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76300"/>
                  </a:ext>
                </a:extLst>
              </a:tr>
              <a:tr h="8305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664267"/>
                  </a:ext>
                </a:extLst>
              </a:tr>
              <a:tr h="8305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14031"/>
                  </a:ext>
                </a:extLst>
              </a:tr>
              <a:tr h="830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8604289"/>
                  </a:ext>
                </a:extLst>
              </a:tr>
              <a:tr h="8305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963093"/>
                  </a:ext>
                </a:extLst>
              </a:tr>
              <a:tr h="830536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844280"/>
                  </a:ext>
                </a:extLst>
              </a:tr>
              <a:tr h="8305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zh-CN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880148"/>
                  </a:ext>
                </a:extLst>
              </a:tr>
            </a:tbl>
          </a:graphicData>
        </a:graphic>
      </p:graphicFrame>
      <p:pic>
        <p:nvPicPr>
          <p:cNvPr id="35" name="图片 34">
            <a:extLst>
              <a:ext uri="{FF2B5EF4-FFF2-40B4-BE49-F238E27FC236}">
                <a16:creationId xmlns:a16="http://schemas.microsoft.com/office/drawing/2014/main" id="{87EE7884-F725-4D29-96DA-030093EBA7BF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95209EE-05F5-45F1-BD81-57F7FEC1D00F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178" y="1303020"/>
            <a:ext cx="777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2.</a:t>
            </a:r>
            <a:r>
              <a:rPr lang="zh-CN" altLang="en-US" dirty="0"/>
              <a:t>对输入的关键字，使用</a:t>
            </a:r>
            <a:r>
              <a:rPr lang="en-US" altLang="zh-CN" dirty="0"/>
              <a:t>hash</a:t>
            </a:r>
            <a:r>
              <a:rPr lang="zh-CN" altLang="en-US" dirty="0"/>
              <a:t>函数，得到</a:t>
            </a:r>
            <a:r>
              <a:rPr lang="en-US" altLang="zh-CN" dirty="0"/>
              <a:t>key</a:t>
            </a:r>
            <a:r>
              <a:rPr lang="zh-CN" altLang="en-US" dirty="0"/>
              <a:t>，查表。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20090" y="3696297"/>
            <a:ext cx="815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若根据</a:t>
            </a:r>
            <a:r>
              <a:rPr lang="en-US" altLang="zh-CN" dirty="0"/>
              <a:t>key</a:t>
            </a:r>
            <a:r>
              <a:rPr lang="zh-CN" altLang="en-US" dirty="0"/>
              <a:t>找不到对应值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465" y="1760221"/>
            <a:ext cx="94811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针对</a:t>
            </a:r>
            <a:r>
              <a:rPr lang="en-US" altLang="zh-CN" dirty="0"/>
              <a:t>hash</a:t>
            </a:r>
            <a:r>
              <a:rPr lang="zh-CN" altLang="en-US" dirty="0"/>
              <a:t>冲突，这里采用的链表的方式解决，即一个</a:t>
            </a:r>
            <a:r>
              <a:rPr lang="en-US" altLang="zh-CN" dirty="0" err="1"/>
              <a:t>hashkeykey</a:t>
            </a:r>
            <a:r>
              <a:rPr lang="zh-CN" altLang="en-US" dirty="0"/>
              <a:t>对应多个数据值。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由于存在</a:t>
            </a:r>
            <a:r>
              <a:rPr lang="en-US" altLang="zh-CN" dirty="0"/>
              <a:t>hash</a:t>
            </a:r>
            <a:r>
              <a:rPr lang="zh-CN" altLang="en-US" dirty="0"/>
              <a:t>冲突的可能，既使在已经存在一样</a:t>
            </a:r>
            <a:r>
              <a:rPr lang="en-US" altLang="zh-CN" dirty="0"/>
              <a:t>key</a:t>
            </a:r>
            <a:r>
              <a:rPr lang="zh-CN" altLang="en-US" dirty="0"/>
              <a:t>值，也不能保证，数据与要查找的数据就是匹配的。跟据</a:t>
            </a:r>
            <a:r>
              <a:rPr lang="en-US" altLang="zh-CN" dirty="0"/>
              <a:t>key</a:t>
            </a:r>
            <a:r>
              <a:rPr lang="zh-CN" altLang="en-US" dirty="0"/>
              <a:t>值去一一的进行验证。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这里采用的是完全匹配，就是输入的信息必须与数据库中的信息完全匹配。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40422" y="4168431"/>
            <a:ext cx="85667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当完全匹配做不到时，进行部分匹配，即使输入的关键字能和数据库中的数据有一定部分的重合。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对数据库中的数据进行逐一匹配。匹配算法采用</a:t>
            </a:r>
            <a:r>
              <a:rPr lang="en-US" altLang="zh-CN" dirty="0"/>
              <a:t>BF</a:t>
            </a:r>
            <a:r>
              <a:rPr lang="zh-CN" altLang="en-US" dirty="0"/>
              <a:t>算法。如果仍然无法匹配到，就提醒用户无法找或简化关键字重新查找。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由于考虑到用户的对相应速度的要求，这里就不再对用户输入内容的子串逐一进行查找。</a:t>
            </a:r>
            <a:endParaRPr lang="en-US" altLang="zh-CN" dirty="0"/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A5DB8EC6-0768-481D-964F-38B033BE8F2F}"/>
              </a:ext>
            </a:extLst>
          </p:cNvPr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文本框 5">
            <a:extLst>
              <a:ext uri="{FF2B5EF4-FFF2-40B4-BE49-F238E27FC236}">
                <a16:creationId xmlns:a16="http://schemas.microsoft.com/office/drawing/2014/main" id="{2684A4F0-8028-4D8B-9E06-0A515A8C1E7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8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算法详解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09915A-1FBF-4C68-8BF3-814971270D65}"/>
              </a:ext>
            </a:extLst>
          </p:cNvPr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ED763BB-14EB-4609-B81F-783DE54A207B}"/>
              </a:ext>
            </a:extLst>
          </p:cNvPr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C19095C0-B893-47C7-AF7C-11E867155ACD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B2E664-41C8-4B8A-AA74-7B0B6F3085E2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4942" y="1197413"/>
            <a:ext cx="8084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在使用该算法前要对字符串的长度进行比较，让短的字符串去逐一匹配长的字符串。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先将两字符串左对齐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83316" y="2378692"/>
            <a:ext cx="8576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B C </a:t>
            </a:r>
            <a:r>
              <a:rPr lang="en-US" altLang="zh-CN" sz="2400" dirty="0" err="1">
                <a:solidFill>
                  <a:srgbClr val="FF0000"/>
                </a:solidFill>
              </a:rPr>
              <a:t>C</a:t>
            </a:r>
            <a:r>
              <a:rPr lang="en-US" altLang="zh-CN" sz="2400" dirty="0"/>
              <a:t> A D </a:t>
            </a:r>
            <a:r>
              <a:rPr lang="en-US" altLang="zh-CN" sz="2400" dirty="0" err="1"/>
              <a:t>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</a:t>
            </a:r>
            <a:r>
              <a:rPr lang="en-US" altLang="zh-CN" sz="2400" dirty="0"/>
              <a:t> E  A B C D</a:t>
            </a:r>
          </a:p>
          <a:p>
            <a:r>
              <a:rPr lang="en-US" altLang="zh-CN" sz="2400" dirty="0"/>
              <a:t>A B C </a:t>
            </a:r>
            <a:r>
              <a:rPr lang="en-US" altLang="zh-CN" sz="2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4943" y="3227687"/>
            <a:ext cx="7028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先长匹配第一个字符，如果连续匹配后的字符。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如果中间出现不能完全匹配，就对长串的第二个字符开始重新匹配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1257404" y="4441241"/>
            <a:ext cx="8576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 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r>
              <a:rPr lang="en-US" altLang="zh-CN" sz="2400" dirty="0"/>
              <a:t> C </a:t>
            </a:r>
            <a:r>
              <a:rPr lang="en-US" altLang="zh-CN" sz="2400" dirty="0" err="1"/>
              <a:t>C</a:t>
            </a:r>
            <a:r>
              <a:rPr lang="en-US" altLang="zh-CN" sz="2400" dirty="0"/>
              <a:t> A D </a:t>
            </a:r>
            <a:r>
              <a:rPr lang="en-US" altLang="zh-CN" sz="2400" dirty="0" err="1"/>
              <a:t>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D</a:t>
            </a:r>
            <a:r>
              <a:rPr lang="en-US" altLang="zh-CN" sz="2400" dirty="0"/>
              <a:t> E  A B C D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/>
              <a:t> B C D</a:t>
            </a:r>
          </a:p>
          <a:p>
            <a:endParaRPr lang="en-US" altLang="zh-CN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231492" y="5304730"/>
            <a:ext cx="65328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sym typeface="+mn-ea"/>
              </a:rPr>
              <a:t>A 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B</a:t>
            </a:r>
            <a:r>
              <a:rPr lang="en-US" altLang="zh-CN" sz="2400" dirty="0">
                <a:sym typeface="+mn-ea"/>
              </a:rPr>
              <a:t> C </a:t>
            </a:r>
            <a:r>
              <a:rPr lang="en-US" altLang="zh-CN" sz="2400" dirty="0" err="1">
                <a:sym typeface="+mn-ea"/>
              </a:rPr>
              <a:t>C</a:t>
            </a:r>
            <a:r>
              <a:rPr lang="en-US" altLang="zh-CN" sz="2400" dirty="0">
                <a:sym typeface="+mn-ea"/>
              </a:rPr>
              <a:t> A D </a:t>
            </a:r>
            <a:r>
              <a:rPr lang="en-US" altLang="zh-CN" sz="2400" dirty="0" err="1">
                <a:sym typeface="+mn-ea"/>
              </a:rPr>
              <a:t>D</a:t>
            </a:r>
            <a:r>
              <a:rPr lang="en-US" altLang="zh-CN" sz="2400" dirty="0">
                <a:sym typeface="+mn-ea"/>
              </a:rPr>
              <a:t> </a:t>
            </a:r>
            <a:r>
              <a:rPr lang="en-US" altLang="zh-CN" sz="2400" dirty="0" err="1">
                <a:sym typeface="+mn-ea"/>
              </a:rPr>
              <a:t>D</a:t>
            </a:r>
            <a:r>
              <a:rPr lang="en-US" altLang="zh-CN" sz="2400" dirty="0">
                <a:sym typeface="+mn-ea"/>
              </a:rPr>
              <a:t> E 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A B C D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ym typeface="+mn-ea"/>
              </a:rPr>
              <a:t>                                </a:t>
            </a:r>
            <a:r>
              <a:rPr lang="en-US" altLang="zh-CN" sz="2400" dirty="0">
                <a:solidFill>
                  <a:srgbClr val="FF0000"/>
                </a:solidFill>
                <a:sym typeface="+mn-ea"/>
              </a:rPr>
              <a:t>A B C D</a:t>
            </a:r>
          </a:p>
        </p:txBody>
      </p:sp>
      <p:sp>
        <p:nvSpPr>
          <p:cNvPr id="9" name="梯形 8">
            <a:extLst>
              <a:ext uri="{FF2B5EF4-FFF2-40B4-BE49-F238E27FC236}">
                <a16:creationId xmlns:a16="http://schemas.microsoft.com/office/drawing/2014/main" id="{CB05872D-F723-4145-A9F8-AEB3C43AFCE4}"/>
              </a:ext>
            </a:extLst>
          </p:cNvPr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文本框 5">
            <a:extLst>
              <a:ext uri="{FF2B5EF4-FFF2-40B4-BE49-F238E27FC236}">
                <a16:creationId xmlns:a16="http://schemas.microsoft.com/office/drawing/2014/main" id="{D5B0ABC2-CC30-4BC9-8F97-562B4946E82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62225" y="113665"/>
            <a:ext cx="7067550" cy="75565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8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BF</a:t>
            </a:r>
            <a:r>
              <a:rPr lang="zh-CN" altLang="en-US" sz="48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算法</a:t>
            </a:r>
            <a:endParaRPr lang="en-US" altLang="zh-CN" sz="48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3DAD3DB-E623-4666-9FFC-D7666418F13B}"/>
              </a:ext>
            </a:extLst>
          </p:cNvPr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702DE97-E5CD-4472-862A-25FA7D151DC6}"/>
              </a:ext>
            </a:extLst>
          </p:cNvPr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8EDD684-6C36-475F-9C53-5693DE046D22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0DB00A-229E-4325-8BBA-B0B78D8D1AD7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507F7D-28B9-437C-8940-DDFCAE36E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6" b="21786"/>
          <a:stretch/>
        </p:blipFill>
        <p:spPr>
          <a:xfrm>
            <a:off x="-7620" y="-10160"/>
            <a:ext cx="12205335" cy="68681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11FDC6-752B-437A-95D9-6860D24B928D}"/>
              </a:ext>
            </a:extLst>
          </p:cNvPr>
          <p:cNvSpPr/>
          <p:nvPr/>
        </p:nvSpPr>
        <p:spPr>
          <a:xfrm>
            <a:off x="2388870" y="1773872"/>
            <a:ext cx="7270035" cy="2682718"/>
          </a:xfrm>
          <a:prstGeom prst="rect">
            <a:avLst/>
          </a:prstGeom>
          <a:solidFill>
            <a:srgbClr val="26262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0333E7-22B4-4376-B791-CAD2B705B262}"/>
              </a:ext>
            </a:extLst>
          </p:cNvPr>
          <p:cNvSpPr txBox="1"/>
          <p:nvPr/>
        </p:nvSpPr>
        <p:spPr>
          <a:xfrm>
            <a:off x="3007360" y="2286635"/>
            <a:ext cx="61779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谢 谢 观 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080" y="551815"/>
            <a:ext cx="7280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意见</a:t>
            </a:r>
            <a:r>
              <a:rPr lang="zh-CN" altLang="en-US" dirty="0"/>
              <a:t>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223645"/>
            <a:ext cx="7571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可以将字符匹配使用的</a:t>
            </a:r>
            <a:r>
              <a:rPr lang="en-US" altLang="zh-CN" dirty="0"/>
              <a:t>BF</a:t>
            </a:r>
            <a:r>
              <a:rPr lang="zh-CN" altLang="en-US" dirty="0"/>
              <a:t>算法改为更为高效，但较难实现的</a:t>
            </a:r>
            <a:r>
              <a:rPr lang="en-US" altLang="zh-CN" dirty="0"/>
              <a:t>BMF</a:t>
            </a:r>
            <a:r>
              <a:rPr lang="zh-CN" altLang="en-US" dirty="0"/>
              <a:t>算法</a:t>
            </a:r>
          </a:p>
          <a:p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当用户输入了一个错误的是字符，但是整体是对的时候无法找到目标。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exels-photo-109049"/>
          <p:cNvPicPr>
            <a:picLocks noChangeAspect="1"/>
          </p:cNvPicPr>
          <p:nvPr/>
        </p:nvPicPr>
        <p:blipFill>
          <a:blip r:embed="rId2"/>
          <a:srcRect t="14079"/>
          <a:stretch>
            <a:fillRect/>
          </a:stretch>
        </p:blipFill>
        <p:spPr>
          <a:xfrm>
            <a:off x="3558540" y="1265758"/>
            <a:ext cx="8633460" cy="49479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76905" y="1265758"/>
            <a:ext cx="3994150" cy="4947285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69745" y="1265758"/>
            <a:ext cx="3994150" cy="494728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69745" y="1483563"/>
            <a:ext cx="3993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</a:rPr>
              <a:t>CATALOGUE</a:t>
            </a:r>
          </a:p>
        </p:txBody>
      </p:sp>
      <p:cxnSp>
        <p:nvCxnSpPr>
          <p:cNvPr id="2" name="直接连接符 1"/>
          <p:cNvCxnSpPr>
            <a:cxnSpLocks/>
          </p:cNvCxnSpPr>
          <p:nvPr/>
        </p:nvCxnSpPr>
        <p:spPr>
          <a:xfrm>
            <a:off x="2696210" y="2331923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833052" y="3116248"/>
            <a:ext cx="2540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用户需求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33052" y="3803953"/>
            <a:ext cx="2540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功能需求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33052" y="4491658"/>
            <a:ext cx="2540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项目计划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33052" y="5179363"/>
            <a:ext cx="2540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成果展示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86612" y="3201670"/>
            <a:ext cx="227330" cy="22733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86612" y="388937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486612" y="457771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486612" y="5264785"/>
            <a:ext cx="227330" cy="22733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87601F-4C80-4C43-AF21-F57B4AF9C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0" y="105537"/>
            <a:ext cx="2539682" cy="1015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/>
      <p:bldP spid="50" grpId="0"/>
      <p:bldP spid="4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60450" y="3505736"/>
            <a:ext cx="1235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  <a:ea typeface="华文行楷" panose="02010800040101010101" charset="-122"/>
              </a:rPr>
              <a:t>我是买家</a:t>
            </a:r>
            <a:endParaRPr lang="en-US" altLang="zh-CN" sz="4000" b="1" dirty="0">
              <a:latin typeface="+mn-ea"/>
              <a:ea typeface="华文行楷" panose="0201080004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60450" y="4441190"/>
            <a:ext cx="4531360" cy="1786255"/>
            <a:chOff x="7588" y="3222"/>
            <a:chExt cx="7136" cy="2813"/>
          </a:xfrm>
        </p:grpSpPr>
        <p:sp>
          <p:nvSpPr>
            <p:cNvPr id="11" name="文本框 10"/>
            <p:cNvSpPr txBox="1"/>
            <p:nvPr/>
          </p:nvSpPr>
          <p:spPr>
            <a:xfrm>
              <a:off x="7588" y="4339"/>
              <a:ext cx="6844" cy="16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浏览商品</a:t>
              </a:r>
              <a:endParaRPr lang="en-US" altLang="zh-CN" sz="1600" dirty="0">
                <a:solidFill>
                  <a:srgbClr val="262626"/>
                </a:solidFill>
                <a:sym typeface="+mn-ea"/>
              </a:endParaRPr>
            </a:p>
            <a:p>
              <a:pPr algn="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选择想要的商品</a:t>
              </a:r>
              <a:endParaRPr lang="en-US" altLang="zh-CN" sz="1600" dirty="0">
                <a:solidFill>
                  <a:srgbClr val="262626"/>
                </a:solidFill>
                <a:sym typeface="+mn-ea"/>
              </a:endParaRPr>
            </a:p>
            <a:p>
              <a:pPr algn="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获取联系方式，敲定线下时间地点</a:t>
              </a:r>
              <a:endParaRPr lang="en-US" altLang="zh-CN" sz="1600" dirty="0">
                <a:solidFill>
                  <a:srgbClr val="262626"/>
                </a:solidFill>
                <a:sym typeface="+mn-ea"/>
              </a:endParaRPr>
            </a:p>
            <a:p>
              <a:pPr algn="r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发起求购</a:t>
              </a:r>
            </a:p>
          </p:txBody>
        </p:sp>
        <p:sp>
          <p:nvSpPr>
            <p:cNvPr id="12" name="PA_矩形 17"/>
            <p:cNvSpPr/>
            <p:nvPr>
              <p:custDataLst>
                <p:tags r:id="rId2"/>
              </p:custDataLst>
            </p:nvPr>
          </p:nvSpPr>
          <p:spPr>
            <a:xfrm>
              <a:off x="10704" y="3222"/>
              <a:ext cx="4020" cy="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865" b="1" dirty="0">
                  <a:solidFill>
                    <a:srgbClr val="1F1F1F"/>
                  </a:solidFill>
                </a:rPr>
                <a:t>挑选商品 </a:t>
              </a:r>
              <a:r>
                <a:rPr lang="en-US" altLang="zh-CN" sz="1865" b="1" dirty="0">
                  <a:solidFill>
                    <a:srgbClr val="1F1F1F"/>
                  </a:solidFill>
                  <a:latin typeface="+mj-lt"/>
                </a:rPr>
                <a:t>&amp;</a:t>
              </a:r>
              <a:r>
                <a:rPr lang="en-US" altLang="zh-CN" sz="1865" b="1" dirty="0">
                  <a:solidFill>
                    <a:srgbClr val="1F1F1F"/>
                  </a:solidFill>
                </a:rPr>
                <a:t> </a:t>
              </a:r>
              <a:r>
                <a:rPr lang="zh-CN" altLang="en-US" sz="1865" b="1" dirty="0">
                  <a:solidFill>
                    <a:srgbClr val="1F1F1F"/>
                  </a:solidFill>
                </a:rPr>
                <a:t>发布求购 ！</a:t>
              </a:r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796780" y="2144047"/>
            <a:ext cx="1235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n-ea"/>
                <a:ea typeface="华文行楷" panose="02010800040101010101" charset="-122"/>
              </a:rPr>
              <a:t>我是卖家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645910" y="1252538"/>
            <a:ext cx="2668270" cy="1432560"/>
            <a:chOff x="10865" y="3788"/>
            <a:chExt cx="4202" cy="2256"/>
          </a:xfrm>
        </p:grpSpPr>
        <p:sp>
          <p:nvSpPr>
            <p:cNvPr id="18" name="文本框 17"/>
            <p:cNvSpPr txBox="1"/>
            <p:nvPr/>
          </p:nvSpPr>
          <p:spPr>
            <a:xfrm>
              <a:off x="10865" y="4735"/>
              <a:ext cx="3264" cy="13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发布闲置商品信息并留下联系方式</a:t>
              </a:r>
              <a:endParaRPr lang="en-US" altLang="zh-CN" sz="1600" dirty="0">
                <a:solidFill>
                  <a:srgbClr val="262626"/>
                </a:solidFill>
                <a:sym typeface="+mn-ea"/>
              </a:endParaRPr>
            </a:p>
            <a:p>
              <a:pPr algn="l"/>
              <a:r>
                <a:rPr lang="zh-CN" altLang="en-US" sz="1600" dirty="0">
                  <a:solidFill>
                    <a:srgbClr val="262626"/>
                  </a:solidFill>
                  <a:sym typeface="+mn-ea"/>
                </a:rPr>
                <a:t>一键参与报价</a:t>
              </a:r>
            </a:p>
          </p:txBody>
        </p:sp>
        <p:sp>
          <p:nvSpPr>
            <p:cNvPr id="19" name="PA_矩形 17"/>
            <p:cNvSpPr/>
            <p:nvPr>
              <p:custDataLst>
                <p:tags r:id="rId1"/>
              </p:custDataLst>
            </p:nvPr>
          </p:nvSpPr>
          <p:spPr>
            <a:xfrm>
              <a:off x="10865" y="3788"/>
              <a:ext cx="4202" cy="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altLang="en-US" sz="1865" b="1" dirty="0">
                  <a:solidFill>
                    <a:srgbClr val="1F1F1F"/>
                  </a:solidFill>
                </a:rPr>
                <a:t>发布商品 </a:t>
              </a:r>
              <a:r>
                <a:rPr lang="en-US" altLang="zh-CN" sz="1865" b="1" dirty="0">
                  <a:solidFill>
                    <a:srgbClr val="1F1F1F"/>
                  </a:solidFill>
                </a:rPr>
                <a:t>&amp; </a:t>
              </a:r>
              <a:r>
                <a:rPr lang="zh-CN" altLang="en-US" sz="1865" b="1" dirty="0">
                  <a:solidFill>
                    <a:srgbClr val="1F1F1F"/>
                  </a:solidFill>
                </a:rPr>
                <a:t>回应求购！</a:t>
              </a:r>
              <a:endParaRPr lang="en-US" altLang="zh-CN" sz="1865" b="1" dirty="0">
                <a:solidFill>
                  <a:srgbClr val="1F1F1F"/>
                </a:solidFill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15FA46D-EB07-4D37-B454-A5ED5D140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71870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9150" y="3197225"/>
            <a:ext cx="1718310" cy="1680210"/>
          </a:xfrm>
          <a:prstGeom prst="rect">
            <a:avLst/>
          </a:prstGeom>
          <a:noFill/>
          <a:ln w="254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1EAFCC3-B98E-4736-BA84-4DDB0DAD1F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70" y="3442572"/>
            <a:ext cx="6120130" cy="34154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555480" y="1980566"/>
            <a:ext cx="1718310" cy="1650402"/>
          </a:xfrm>
          <a:prstGeom prst="rect">
            <a:avLst/>
          </a:prstGeom>
          <a:noFill/>
          <a:ln w="254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3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3180" y="2018210"/>
            <a:ext cx="6784976" cy="42406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1680" y="836930"/>
            <a:ext cx="6784975" cy="3499485"/>
          </a:xfrm>
          <a:prstGeom prst="rect">
            <a:avLst/>
          </a:prstGeom>
          <a:solidFill>
            <a:srgbClr val="262626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1273491" y="2979763"/>
            <a:ext cx="3283271" cy="2425729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功能</a:t>
            </a:r>
            <a:endParaRPr lang="en-US" altLang="zh-CN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zh-CN" sz="6600" dirty="0">
                <a:solidFill>
                  <a:srgbClr val="26262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	 </a:t>
            </a:r>
            <a:r>
              <a:rPr lang="zh-CN" altLang="en-US" sz="6600" dirty="0">
                <a:solidFill>
                  <a:srgbClr val="26262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需求</a:t>
            </a:r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082040" y="2990215"/>
            <a:ext cx="5492750" cy="2664460"/>
          </a:xfrm>
          <a:prstGeom prst="rect">
            <a:avLst/>
          </a:prstGeom>
          <a:noFill/>
          <a:ln w="3175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A77C0-FBBD-4488-9DBC-7FD6E433E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44" y="516468"/>
            <a:ext cx="2739376" cy="1095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CACE44-57D1-4722-98F6-DC0192342CD1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30412D-E62C-4EA4-9876-DA44FDF6DF99}"/>
              </a:ext>
            </a:extLst>
          </p:cNvPr>
          <p:cNvGrpSpPr/>
          <p:nvPr/>
        </p:nvGrpSpPr>
        <p:grpSpPr>
          <a:xfrm>
            <a:off x="941374" y="1057358"/>
            <a:ext cx="2139377" cy="374650"/>
            <a:chOff x="4022090" y="1101090"/>
            <a:chExt cx="4450715" cy="374650"/>
          </a:xfrm>
        </p:grpSpPr>
        <p:sp>
          <p:nvSpPr>
            <p:cNvPr id="13" name="圆角矩形 6">
              <a:extLst>
                <a:ext uri="{FF2B5EF4-FFF2-40B4-BE49-F238E27FC236}">
                  <a16:creationId xmlns:a16="http://schemas.microsoft.com/office/drawing/2014/main" id="{E1E8E2EE-78D1-4A37-A232-1D2AD9DF2501}"/>
                </a:ext>
              </a:extLst>
            </p:cNvPr>
            <p:cNvSpPr/>
            <p:nvPr/>
          </p:nvSpPr>
          <p:spPr>
            <a:xfrm>
              <a:off x="4250690" y="1101090"/>
              <a:ext cx="4222115" cy="3746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8F4A480-947F-4C07-9D6F-9948AEFBADFA}"/>
                </a:ext>
              </a:extLst>
            </p:cNvPr>
            <p:cNvSpPr txBox="1"/>
            <p:nvPr/>
          </p:nvSpPr>
          <p:spPr>
            <a:xfrm>
              <a:off x="4022090" y="1119822"/>
              <a:ext cx="44507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" panose="02020603050405020304" charset="0"/>
                </a:rPr>
                <a:t>主讲人</a:t>
              </a:r>
              <a:r>
                <a:rPr lang="zh-CN" altLang="en-US" sz="1600" dirty="0">
                  <a:latin typeface="Times New Roman" panose="02020603050405020304" charset="0"/>
                </a:rPr>
                <a:t>：伍科臣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梯形 13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5909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功能需求</a:t>
            </a:r>
            <a:endParaRPr lang="en-US" altLang="zh-CN" sz="36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19B0D1B3-8DBF-4DD4-A7E2-DCA807E35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75336"/>
              </p:ext>
            </p:extLst>
          </p:nvPr>
        </p:nvGraphicFramePr>
        <p:xfrm>
          <a:off x="798991" y="1317625"/>
          <a:ext cx="4986060" cy="5074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9965">
                  <a:extLst>
                    <a:ext uri="{9D8B030D-6E8A-4147-A177-3AD203B41FA5}">
                      <a16:colId xmlns:a16="http://schemas.microsoft.com/office/drawing/2014/main" val="347761524"/>
                    </a:ext>
                  </a:extLst>
                </a:gridCol>
                <a:gridCol w="1166697">
                  <a:extLst>
                    <a:ext uri="{9D8B030D-6E8A-4147-A177-3AD203B41FA5}">
                      <a16:colId xmlns:a16="http://schemas.microsoft.com/office/drawing/2014/main" val="2653120431"/>
                    </a:ext>
                  </a:extLst>
                </a:gridCol>
                <a:gridCol w="673455">
                  <a:extLst>
                    <a:ext uri="{9D8B030D-6E8A-4147-A177-3AD203B41FA5}">
                      <a16:colId xmlns:a16="http://schemas.microsoft.com/office/drawing/2014/main" val="1264755973"/>
                    </a:ext>
                  </a:extLst>
                </a:gridCol>
                <a:gridCol w="550612">
                  <a:extLst>
                    <a:ext uri="{9D8B030D-6E8A-4147-A177-3AD203B41FA5}">
                      <a16:colId xmlns:a16="http://schemas.microsoft.com/office/drawing/2014/main" val="1226628677"/>
                    </a:ext>
                  </a:extLst>
                </a:gridCol>
                <a:gridCol w="2035331">
                  <a:extLst>
                    <a:ext uri="{9D8B030D-6E8A-4147-A177-3AD203B41FA5}">
                      <a16:colId xmlns:a16="http://schemas.microsoft.com/office/drawing/2014/main" val="1850523435"/>
                    </a:ext>
                  </a:extLst>
                </a:gridCol>
              </a:tblGrid>
              <a:tr h="808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序号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功能名称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功能需求标识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优先级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简要描述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extLst>
                  <a:ext uri="{0D108BD9-81ED-4DB2-BD59-A6C34878D82A}">
                    <a16:rowId xmlns:a16="http://schemas.microsoft.com/office/drawing/2014/main" val="1185292603"/>
                  </a:ext>
                </a:extLst>
              </a:tr>
              <a:tr h="2514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01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登录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A01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高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系统验证账号和密码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extLst>
                  <a:ext uri="{0D108BD9-81ED-4DB2-BD59-A6C34878D82A}">
                    <a16:rowId xmlns:a16="http://schemas.microsoft.com/office/drawing/2014/main" val="162689151"/>
                  </a:ext>
                </a:extLst>
              </a:tr>
              <a:tr h="2514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02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注册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A02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高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用户提交注册信息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extLst>
                  <a:ext uri="{0D108BD9-81ED-4DB2-BD59-A6C34878D82A}">
                    <a16:rowId xmlns:a16="http://schemas.microsoft.com/office/drawing/2014/main" val="2782742519"/>
                  </a:ext>
                </a:extLst>
              </a:tr>
              <a:tr h="808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03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个人信息查询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  <a:latin typeface="+mj-ea"/>
                          <a:ea typeface="+mj-ea"/>
                        </a:rPr>
                        <a:t>A03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高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用户在首页</a:t>
                      </a: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个人中心</a:t>
                      </a: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个人信息中查询个人信息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extLst>
                  <a:ext uri="{0D108BD9-81ED-4DB2-BD59-A6C34878D82A}">
                    <a16:rowId xmlns:a16="http://schemas.microsoft.com/office/drawing/2014/main" val="1746711722"/>
                  </a:ext>
                </a:extLst>
              </a:tr>
              <a:tr h="808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04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个人信息修改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  <a:latin typeface="+mj-ea"/>
                          <a:ea typeface="+mj-ea"/>
                        </a:rPr>
                        <a:t>A04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indent="152400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高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用户在首页</a:t>
                      </a: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个人中心</a:t>
                      </a: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修改信息中修改个人信息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extLst>
                  <a:ext uri="{0D108BD9-81ED-4DB2-BD59-A6C34878D82A}">
                    <a16:rowId xmlns:a16="http://schemas.microsoft.com/office/drawing/2014/main" val="3980845566"/>
                  </a:ext>
                </a:extLst>
              </a:tr>
              <a:tr h="808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05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发布商品信息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B01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高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用户填写商品名、价格、描述内容并上传图片发布自己的商品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extLst>
                  <a:ext uri="{0D108BD9-81ED-4DB2-BD59-A6C34878D82A}">
                    <a16:rowId xmlns:a16="http://schemas.microsoft.com/office/drawing/2014/main" val="1321889918"/>
                  </a:ext>
                </a:extLst>
              </a:tr>
              <a:tr h="8088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06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删除发布商品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B02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中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用户在个人中心</a:t>
                      </a:r>
                      <a:r>
                        <a:rPr lang="en-US" sz="1100" kern="100" dirty="0"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我的发布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中删除已发布的商品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extLst>
                  <a:ext uri="{0D108BD9-81ED-4DB2-BD59-A6C34878D82A}">
                    <a16:rowId xmlns:a16="http://schemas.microsoft.com/office/drawing/2014/main" val="4084909770"/>
                  </a:ext>
                </a:extLst>
              </a:tr>
              <a:tr h="5270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07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修改已发布商品的信息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B03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低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用户修改自己的商品信息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0554" marR="60554" marT="0" marB="0" anchor="ctr"/>
                </a:tc>
                <a:extLst>
                  <a:ext uri="{0D108BD9-81ED-4DB2-BD59-A6C34878D82A}">
                    <a16:rowId xmlns:a16="http://schemas.microsoft.com/office/drawing/2014/main" val="3409379839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6CC6B1D4-542F-48E1-B9BD-AD9C19930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722478"/>
              </p:ext>
            </p:extLst>
          </p:nvPr>
        </p:nvGraphicFramePr>
        <p:xfrm>
          <a:off x="6388963" y="1317625"/>
          <a:ext cx="5187518" cy="5074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2590">
                  <a:extLst>
                    <a:ext uri="{9D8B030D-6E8A-4147-A177-3AD203B41FA5}">
                      <a16:colId xmlns:a16="http://schemas.microsoft.com/office/drawing/2014/main" val="3639779753"/>
                    </a:ext>
                  </a:extLst>
                </a:gridCol>
                <a:gridCol w="1213839">
                  <a:extLst>
                    <a:ext uri="{9D8B030D-6E8A-4147-A177-3AD203B41FA5}">
                      <a16:colId xmlns:a16="http://schemas.microsoft.com/office/drawing/2014/main" val="336060685"/>
                    </a:ext>
                  </a:extLst>
                </a:gridCol>
                <a:gridCol w="700664">
                  <a:extLst>
                    <a:ext uri="{9D8B030D-6E8A-4147-A177-3AD203B41FA5}">
                      <a16:colId xmlns:a16="http://schemas.microsoft.com/office/drawing/2014/main" val="683876336"/>
                    </a:ext>
                  </a:extLst>
                </a:gridCol>
                <a:gridCol w="572859">
                  <a:extLst>
                    <a:ext uri="{9D8B030D-6E8A-4147-A177-3AD203B41FA5}">
                      <a16:colId xmlns:a16="http://schemas.microsoft.com/office/drawing/2014/main" val="772078266"/>
                    </a:ext>
                  </a:extLst>
                </a:gridCol>
                <a:gridCol w="2117566">
                  <a:extLst>
                    <a:ext uri="{9D8B030D-6E8A-4147-A177-3AD203B41FA5}">
                      <a16:colId xmlns:a16="http://schemas.microsoft.com/office/drawing/2014/main" val="3031436816"/>
                    </a:ext>
                  </a:extLst>
                </a:gridCol>
              </a:tblGrid>
              <a:tr h="762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序号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功能名称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功能需求标识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优先级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简要描述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extLst>
                  <a:ext uri="{0D108BD9-81ED-4DB2-BD59-A6C34878D82A}">
                    <a16:rowId xmlns:a16="http://schemas.microsoft.com/office/drawing/2014/main" val="2957187327"/>
                  </a:ext>
                </a:extLst>
              </a:tr>
              <a:tr h="762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08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查询发布商品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 dirty="0">
                          <a:effectLst/>
                          <a:latin typeface="+mj-ea"/>
                          <a:ea typeface="+mj-ea"/>
                        </a:rPr>
                        <a:t>B04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高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用户在个人中心</a:t>
                      </a: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我的发布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查看自己发布的商品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extLst>
                  <a:ext uri="{0D108BD9-81ED-4DB2-BD59-A6C34878D82A}">
                    <a16:rowId xmlns:a16="http://schemas.microsoft.com/office/drawing/2014/main" val="3332058052"/>
                  </a:ext>
                </a:extLst>
              </a:tr>
              <a:tr h="762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09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收藏心仪的商品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C01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高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用户点击商品详情页右下角的收藏按钮即可收藏进收藏夹中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extLst>
                  <a:ext uri="{0D108BD9-81ED-4DB2-BD59-A6C34878D82A}">
                    <a16:rowId xmlns:a16="http://schemas.microsoft.com/office/drawing/2014/main" val="364732290"/>
                  </a:ext>
                </a:extLst>
              </a:tr>
              <a:tr h="497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10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取消已收藏的商品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C02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高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用户在首页收藏夹中取消收藏的商品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extLst>
                  <a:ext uri="{0D108BD9-81ED-4DB2-BD59-A6C34878D82A}">
                    <a16:rowId xmlns:a16="http://schemas.microsoft.com/office/drawing/2014/main" val="411404981"/>
                  </a:ext>
                </a:extLst>
              </a:tr>
              <a:tr h="762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11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查看已购买的商品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D01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indent="152400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中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用户在个人中心</a:t>
                      </a: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我的订单中查询已购买的商品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extLst>
                  <a:ext uri="{0D108BD9-81ED-4DB2-BD59-A6C34878D82A}">
                    <a16:rowId xmlns:a16="http://schemas.microsoft.com/office/drawing/2014/main" val="2802539337"/>
                  </a:ext>
                </a:extLst>
              </a:tr>
              <a:tr h="762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13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删除已购买的商品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D02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中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用户在个人中心</a:t>
                      </a: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-</a:t>
                      </a: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我的订单中删除购买的商品记录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extLst>
                  <a:ext uri="{0D108BD9-81ED-4DB2-BD59-A6C34878D82A}">
                    <a16:rowId xmlns:a16="http://schemas.microsoft.com/office/drawing/2014/main" val="3138241137"/>
                  </a:ext>
                </a:extLst>
              </a:tr>
              <a:tr h="762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  14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按关键字搜索商品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kern="100">
                          <a:effectLst/>
                          <a:latin typeface="+mj-ea"/>
                          <a:ea typeface="+mj-ea"/>
                        </a:rPr>
                        <a:t>E01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>
                          <a:effectLst/>
                          <a:latin typeface="+mj-ea"/>
                          <a:ea typeface="+mj-ea"/>
                        </a:rPr>
                        <a:t>高</a:t>
                      </a:r>
                      <a:endParaRPr lang="zh-CN" sz="11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100" kern="100" dirty="0">
                          <a:effectLst/>
                          <a:latin typeface="+mj-ea"/>
                          <a:ea typeface="+mj-ea"/>
                        </a:rPr>
                        <a:t>用户输入对应商品关键字查询自己想要的商品</a:t>
                      </a:r>
                      <a:endParaRPr lang="zh-CN" sz="11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56972" marR="56972" marT="0" marB="0" anchor="ctr"/>
                </a:tc>
                <a:extLst>
                  <a:ext uri="{0D108BD9-81ED-4DB2-BD59-A6C34878D82A}">
                    <a16:rowId xmlns:a16="http://schemas.microsoft.com/office/drawing/2014/main" val="2478461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81A75B8-0502-4F7F-B19E-6C7FC17B481E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7B55F4-6893-480D-826D-A1CEFF897AF3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9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梯形 13"/>
          <p:cNvSpPr/>
          <p:nvPr/>
        </p:nvSpPr>
        <p:spPr>
          <a:xfrm flipV="1">
            <a:off x="986155" y="-635"/>
            <a:ext cx="10220325" cy="940435"/>
          </a:xfrm>
          <a:prstGeom prst="trapezoid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文本框 5"/>
          <p:cNvSpPr txBox="1"/>
          <p:nvPr>
            <p:custDataLst>
              <p:tags r:id="rId1"/>
            </p:custDataLst>
          </p:nvPr>
        </p:nvSpPr>
        <p:spPr>
          <a:xfrm>
            <a:off x="2562225" y="113665"/>
            <a:ext cx="7067550" cy="5909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软件功能</a:t>
            </a:r>
            <a:r>
              <a:rPr lang="zh-CN" altLang="en-US" sz="3600" dirty="0">
                <a:solidFill>
                  <a:schemeClr val="bg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结构图</a:t>
            </a:r>
            <a:endParaRPr lang="en-US" altLang="zh-CN" sz="360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379460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891665" y="491490"/>
            <a:ext cx="20554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9E66C17-A8BF-45E5-9503-BCCB2905E31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9802" y="1158476"/>
            <a:ext cx="11292395" cy="5585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E580AE-5242-47A7-BF1A-A24598227CAC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A869F6-3536-415C-B83C-1A191D8F76DE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1680" y="836930"/>
            <a:ext cx="6784975" cy="3499485"/>
          </a:xfrm>
          <a:prstGeom prst="rect">
            <a:avLst/>
          </a:prstGeom>
          <a:solidFill>
            <a:srgbClr val="262626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3180" y="2018210"/>
            <a:ext cx="6784976" cy="4240610"/>
          </a:xfrm>
          <a:prstGeom prst="rect">
            <a:avLst/>
          </a:prstGeom>
        </p:spPr>
      </p:pic>
      <p:sp>
        <p:nvSpPr>
          <p:cNvPr id="8" name="PA_文本框 5"/>
          <p:cNvSpPr txBox="1"/>
          <p:nvPr>
            <p:custDataLst>
              <p:tags r:id="rId1"/>
            </p:custDataLst>
          </p:nvPr>
        </p:nvSpPr>
        <p:spPr>
          <a:xfrm>
            <a:off x="1273491" y="2979763"/>
            <a:ext cx="3283271" cy="2425729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项目</a:t>
            </a:r>
            <a:endParaRPr lang="en-US" altLang="zh-CN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zh-CN" sz="6600" dirty="0">
                <a:solidFill>
                  <a:srgbClr val="262626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	 </a:t>
            </a:r>
            <a:r>
              <a:rPr lang="zh-CN" altLang="en-US" sz="6600" dirty="0">
                <a:solidFill>
                  <a:srgbClr val="26262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计划</a:t>
            </a:r>
            <a:r>
              <a:rPr lang="en-US" altLang="zh-C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082040" y="2990215"/>
            <a:ext cx="5492750" cy="2664460"/>
          </a:xfrm>
          <a:prstGeom prst="rect">
            <a:avLst/>
          </a:prstGeom>
          <a:noFill/>
          <a:ln w="3175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89E6E78-115E-4C65-8705-05BD56183357}"/>
              </a:ext>
            </a:extLst>
          </p:cNvPr>
          <p:cNvPicPr/>
          <p:nvPr>
            <p:custDataLst>
              <p:tags r:id="rId2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CFC646-7317-4E20-969B-303C65BF2D42}"/>
              </a:ext>
            </a:extLst>
          </p:cNvPr>
          <p:cNvGrpSpPr/>
          <p:nvPr/>
        </p:nvGrpSpPr>
        <p:grpSpPr>
          <a:xfrm>
            <a:off x="941374" y="1077858"/>
            <a:ext cx="2139377" cy="374650"/>
            <a:chOff x="4022090" y="1101090"/>
            <a:chExt cx="4450715" cy="374650"/>
          </a:xfrm>
        </p:grpSpPr>
        <p:sp>
          <p:nvSpPr>
            <p:cNvPr id="14" name="圆角矩形 6">
              <a:extLst>
                <a:ext uri="{FF2B5EF4-FFF2-40B4-BE49-F238E27FC236}">
                  <a16:creationId xmlns:a16="http://schemas.microsoft.com/office/drawing/2014/main" id="{4717255E-8A4D-4DB0-AEF7-F0E820FEC83A}"/>
                </a:ext>
              </a:extLst>
            </p:cNvPr>
            <p:cNvSpPr/>
            <p:nvPr/>
          </p:nvSpPr>
          <p:spPr>
            <a:xfrm>
              <a:off x="4250690" y="1101090"/>
              <a:ext cx="4222115" cy="37465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DAA9A4D-65BC-41C5-B193-0281DEB083AB}"/>
                </a:ext>
              </a:extLst>
            </p:cNvPr>
            <p:cNvSpPr txBox="1"/>
            <p:nvPr/>
          </p:nvSpPr>
          <p:spPr>
            <a:xfrm>
              <a:off x="4022090" y="1119822"/>
              <a:ext cx="445071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" panose="02020603050405020304" charset="0"/>
                </a:rPr>
                <a:t>主讲人</a:t>
              </a:r>
              <a:r>
                <a:rPr lang="zh-CN" altLang="en-US" sz="1600" dirty="0">
                  <a:latin typeface="Times New Roman" panose="02020603050405020304" charset="0"/>
                </a:rPr>
                <a:t>：陈自良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1D01D9B0-02C5-477D-B5AC-B47873079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944" y="516468"/>
            <a:ext cx="2739376" cy="109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9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9e55a3a-3314-4be5-aaae-d5ae3340cb80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da378b8-c85e-4404-b3dd-4fc7ed9e1672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3f7651a-a9b0-4d8e-b856-28c5ebe4e23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a51997a-16ba-4e62-8e50-39d0fc75615e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ecbf3fc6-ad8d-45ca-9b58-5554f296c5af}"/>
  <p:tag name="KSO_WM_UNIT_TYPE" val="i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86645e14-6aa5-43f0-ad2b-41038893bdff}"/>
  <p:tag name="KSO_WM_UNIT_TYPE" val="i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1289</Words>
  <Application>Microsoft Office PowerPoint</Application>
  <PresentationFormat>宽屏</PresentationFormat>
  <Paragraphs>328</Paragraphs>
  <Slides>32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Gill Sans</vt:lpstr>
      <vt:lpstr>华文彩云</vt:lpstr>
      <vt:lpstr>华文中宋</vt:lpstr>
      <vt:lpstr>宋体</vt:lpstr>
      <vt:lpstr>微软雅黑</vt:lpstr>
      <vt:lpstr>Arial</vt:lpstr>
      <vt:lpstr>Arial</vt:lpstr>
      <vt:lpstr>Calibri</vt:lpstr>
      <vt:lpstr>Calibri Light</vt:lpstr>
      <vt:lpstr>Times New Roman</vt:lpstr>
      <vt:lpstr>Wingdings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卓 Vincent</cp:lastModifiedBy>
  <cp:revision>334</cp:revision>
  <dcterms:created xsi:type="dcterms:W3CDTF">2017-05-23T07:09:00Z</dcterms:created>
  <dcterms:modified xsi:type="dcterms:W3CDTF">2021-06-07T06:07:30Z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